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19"/>
  </p:notesMasterIdLst>
  <p:handoutMasterIdLst>
    <p:handoutMasterId r:id="rId20"/>
  </p:handoutMasterIdLst>
  <p:sldIdLst>
    <p:sldId id="410" r:id="rId4"/>
    <p:sldId id="423" r:id="rId5"/>
    <p:sldId id="411" r:id="rId6"/>
    <p:sldId id="514" r:id="rId7"/>
    <p:sldId id="495" r:id="rId8"/>
    <p:sldId id="508" r:id="rId9"/>
    <p:sldId id="525" r:id="rId10"/>
    <p:sldId id="524" r:id="rId11"/>
    <p:sldId id="526" r:id="rId12"/>
    <p:sldId id="431" r:id="rId13"/>
    <p:sldId id="520" r:id="rId14"/>
    <p:sldId id="527" r:id="rId15"/>
    <p:sldId id="258" r:id="rId16"/>
    <p:sldId id="522" r:id="rId17"/>
    <p:sldId id="408" r:id="rId18"/>
  </p:sldIdLst>
  <p:sldSz cx="18288000" cy="10287000"/>
  <p:notesSz cx="7010400" cy="9296400"/>
  <p:embeddedFontLst>
    <p:embeddedFont>
      <p:font typeface="Lato" panose="020F0502020204030203" pitchFamily="34" charset="0"/>
      <p:regular r:id="rId21"/>
    </p:embeddedFont>
    <p:embeddedFont>
      <p:font typeface="Open Sans" panose="020B0606030504020204" pitchFamily="34" charset="0"/>
      <p:regular r:id="rId22"/>
      <p:bold r:id="rId23"/>
      <p:italic r:id="rId24"/>
      <p:boldItalic r:id="rId25"/>
    </p:embeddedFont>
    <p:embeddedFont>
      <p:font typeface="Open Sans ExtraBold" panose="020B0906030804020204" pitchFamily="34" charset="0"/>
      <p:bold r:id="rId26"/>
      <p:boldItalic r:id="rId27"/>
    </p:embeddedFont>
    <p:embeddedFont>
      <p:font typeface="Open Sans ExtraBold" panose="020B0906030804020204" pitchFamily="34" charset="0"/>
      <p:bold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B7AC"/>
    <a:srgbClr val="08454F"/>
    <a:srgbClr val="D1E8E6"/>
    <a:srgbClr val="FAFCF7"/>
    <a:srgbClr val="EDEBAC"/>
    <a:srgbClr val="EBF5F4"/>
    <a:srgbClr val="B7C880"/>
    <a:srgbClr val="6E5F73"/>
    <a:srgbClr val="BFB6C2"/>
    <a:srgbClr val="88B7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21" autoAdjust="0"/>
    <p:restoredTop sz="94622" autoAdjust="0"/>
  </p:normalViewPr>
  <p:slideViewPr>
    <p:cSldViewPr>
      <p:cViewPr varScale="1">
        <p:scale>
          <a:sx n="68" d="100"/>
          <a:sy n="68" d="100"/>
        </p:scale>
        <p:origin x="43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EDE2E6B-2D3E-49FC-9DEE-1AB59EE570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672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E96D1B-FEC0-439F-99D9-6DDA69E4ED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1"/>
            <a:ext cx="3038475" cy="46672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068EEBD5-C670-4318-BFC6-632509B5F804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624F25-4CEF-46AC-8B84-91621D8110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8829676"/>
            <a:ext cx="3038475" cy="46672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9CE64B-6EDC-4A36-AB46-792DBAD422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6"/>
            <a:ext cx="3038475" cy="46672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3DA022DE-330F-40A6-ABBA-D37F2352A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348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672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1"/>
            <a:ext cx="3038475" cy="46672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3BA1202C-A957-4EB6-BF7B-2D8584E48CCF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6"/>
            <a:ext cx="3038475" cy="46672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6"/>
            <a:ext cx="3038475" cy="46672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7E022886-1817-4B67-B69D-C6B2200EA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571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22886-1817-4B67-B69D-C6B2200EAC4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439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22886-1817-4B67-B69D-C6B2200EAC4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588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Today – 2023 estimate (from BC Stats PEOPLE)</a:t>
            </a:r>
          </a:p>
          <a:p>
            <a:r>
              <a:rPr lang="en-CA" dirty="0"/>
              <a:t>By 2036 – Statistics Canada, M2 growth scenario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22886-1817-4B67-B69D-C6B2200EAC4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000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Volunteer rate (2018) – General Social Survey – new data coming in 2025.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22886-1817-4B67-B69D-C6B2200EAC4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009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Median Income – Statistics Canada, Income Tax filing data (2022)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22886-1817-4B67-B69D-C6B2200EAC4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922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7C90E-5205-C6C2-2CDF-8322F2C12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4E966A-CA11-F5F1-457D-8FAFCBB0B5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741961-DD66-ED21-E647-F424998E9C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99AE1-9762-D8BD-1C61-97536DB863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7B7EE-9C9B-4C70-9ABA-E6F0731601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78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F0082-2270-4CCB-92B4-0DB50ADAB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90675D-6A56-4426-8C45-EB45081A1E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DE5F2-3B5A-42EB-B262-264E960EE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E9D7-BE94-49B2-B18E-3D483325BF89}" type="datetime1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45A1F-6877-4C6F-B68B-2B0F2C705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7B914-32FA-4393-A822-93AD2FAE6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2D24-E762-4894-8B28-972407DAC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48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6FF86-E0CB-4F00-913A-6AD380F5A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CA3D8-1EED-4A88-9FCD-E681CF41C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7DE54-EBBF-4ED9-871C-FDE9B9A2F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4C160-BDB7-4DE6-83EF-41603C1D390B}" type="datetime1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1042B-3799-4556-8089-C0FBAD396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E320A-5C01-4CFE-9D74-AAC60C7E7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2D24-E762-4894-8B28-972407DAC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82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3F20C-849D-4A1E-B4F8-925A66E96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8180D4-318F-4C2A-B1E1-4943B3A00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8244C-ED28-40BA-B676-0F9E6DC26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A1DC7-C778-4ED7-B4F9-0EB0848985C1}" type="datetime1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27C98-9ABA-4088-9D1F-15C9D1681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90748-1052-40D3-91EE-8AD28A98F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2D24-E762-4894-8B28-972407DAC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93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3E893-3BFC-4964-A8B0-B926623CD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F2C21-7490-449E-B90C-A741E7679D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9FFD4F-35C0-46D3-972B-2D07E6FB9D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12D88E-F1D4-44EA-A4FD-6A21D1239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4BA8-5E68-4C82-8207-D49099FD3DBD}" type="datetime1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809FB2-8B73-4CD5-9C5B-9FCBC4035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3D9089-4352-4B0B-921B-5BDF1FD66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2D24-E762-4894-8B28-972407DAC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07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21095-0102-4DC3-A8D6-22A2F86B6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1EF737-EB04-443D-8E09-7BA31044D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C20EF8-EC0D-45FC-9EB5-4DD343A92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6151BA-08AD-4F84-93AF-A824473BB9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9DC389-28EF-4C60-81B0-1B1FDDC170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3130B9-5CDD-4719-A7B5-AAD2138D3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91570-45D9-4ABB-8FA8-A2204D3DA732}" type="datetime1">
              <a:rPr lang="en-US" smtClean="0"/>
              <a:t>4/8/2026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7E86CB-91FB-47B6-8968-F25204933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3F9883-0701-49A1-8940-74AD2009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2D24-E762-4894-8B28-972407DAC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76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CA1BA-D7DF-47AB-A1AC-7DA447BEF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D0F58E-AAD4-40DA-9226-D3DC078D3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6371-5531-4101-A0E4-8DBBD33BC5DB}" type="datetime1">
              <a:rPr lang="en-US" smtClean="0"/>
              <a:t>4/8/2026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4367FB-35DE-468A-8050-435561936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1C58A-04A7-4130-ADE3-EDC99FFC0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2D24-E762-4894-8B28-972407DAC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62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EC84C1-5FAD-4ABE-8D4C-2C12C9903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BDB54-D8FF-437E-B7F2-1C656113D1E0}" type="datetime1">
              <a:rPr lang="en-US" smtClean="0"/>
              <a:t>4/8/2026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83AE44-29B2-462C-B7E1-47AD7A42B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938D14-7127-445F-B3AA-BD64CD47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2D24-E762-4894-8B28-972407DAC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106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DD1A3-0530-4950-8951-C87B7D1C3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62AF7-7281-491E-A894-29956E35A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468D62-9259-4E35-BE63-A479711FB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0BD0B2-96B6-4CCA-B535-EC86AA1B0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56243-0131-488F-BAF0-C16800D3A061}" type="datetime1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0B98A4-DA25-4BBA-99C0-D3948E68E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EBA37-AD12-4887-88E4-7A67C3E55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2D24-E762-4894-8B28-972407DAC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90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1D766-4DFE-4828-B8BC-72C79A038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EDF125-6072-4CB6-AE47-3821BC8031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5FD9CE-2162-45F1-8779-96ECF698B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F4EDEB-FA41-4E56-B8D1-4E817C02F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B7923-B83B-40F0-A72B-C38011C8A9F6}" type="datetime1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3F956-1CF7-4D3D-BD2B-A2277C07C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1DE6E1-BC38-4DE4-9497-8F7385311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2D24-E762-4894-8B28-972407DAC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821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D1FEE-F31F-4683-902C-99AC59A79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120D65-9F1A-41BB-9125-F15AC5B6C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2460D-3D5E-4312-8CB4-01ACC6DD1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8F506-FC3B-4839-867A-B0CC4A577913}" type="datetime1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4C963-E9CA-4AB4-A721-672ED6C4F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B5D3F3-7FC3-40EB-9D51-6EDA2B7F1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2D24-E762-4894-8B28-972407DAC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666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901A60-96F5-4E2F-ACE0-FB251580EB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98BC82-D295-4143-978D-00DD86EC5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98F5B8-3721-4236-BD83-54FC2C0D5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BB0D-4F88-45EC-BCE3-3B5630D4144A}" type="datetime1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66F1B-C14B-4933-B2B1-A522E6D5A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3B732-4915-4C6C-B272-95FFFC81F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2D24-E762-4894-8B28-972407DAC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631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F0082-2270-4CCB-92B4-0DB50ADAB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90675D-6A56-4426-8C45-EB45081A1E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DE5F2-3B5A-42EB-B262-264E960EE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E9D7-BE94-49B2-B18E-3D483325BF89}" type="datetime1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45A1F-6877-4C6F-B68B-2B0F2C705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7B914-32FA-4393-A822-93AD2FAE6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2D24-E762-4894-8B28-972407DAC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511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6FF86-E0CB-4F00-913A-6AD380F5A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CA3D8-1EED-4A88-9FCD-E681CF41C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7DE54-EBBF-4ED9-871C-FDE9B9A2F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4C160-BDB7-4DE6-83EF-41603C1D390B}" type="datetime1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1042B-3799-4556-8089-C0FBAD396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E320A-5C01-4CFE-9D74-AAC60C7E7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2D24-E762-4894-8B28-972407DAC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971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3F20C-849D-4A1E-B4F8-925A66E96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8180D4-318F-4C2A-B1E1-4943B3A00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8244C-ED28-40BA-B676-0F9E6DC26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A1DC7-C778-4ED7-B4F9-0EB0848985C1}" type="datetime1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27C98-9ABA-4088-9D1F-15C9D1681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90748-1052-40D3-91EE-8AD28A98F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2D24-E762-4894-8B28-972407DAC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529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3E893-3BFC-4964-A8B0-B926623CD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F2C21-7490-449E-B90C-A741E7679D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9FFD4F-35C0-46D3-972B-2D07E6FB9D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12D88E-F1D4-44EA-A4FD-6A21D1239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4BA8-5E68-4C82-8207-D49099FD3DBD}" type="datetime1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809FB2-8B73-4CD5-9C5B-9FCBC4035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3D9089-4352-4B0B-921B-5BDF1FD66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2D24-E762-4894-8B28-972407DAC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844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21095-0102-4DC3-A8D6-22A2F86B6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1EF737-EB04-443D-8E09-7BA31044D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C20EF8-EC0D-45FC-9EB5-4DD343A92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6151BA-08AD-4F84-93AF-A824473BB9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9DC389-28EF-4C60-81B0-1B1FDDC170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3130B9-5CDD-4719-A7B5-AAD2138D3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91570-45D9-4ABB-8FA8-A2204D3DA732}" type="datetime1">
              <a:rPr lang="en-US" smtClean="0"/>
              <a:t>4/8/2026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7E86CB-91FB-47B6-8968-F25204933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3F9883-0701-49A1-8940-74AD2009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2D24-E762-4894-8B28-972407DAC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790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CA1BA-D7DF-47AB-A1AC-7DA447BEF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D0F58E-AAD4-40DA-9226-D3DC078D3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6371-5531-4101-A0E4-8DBBD33BC5DB}" type="datetime1">
              <a:rPr lang="en-US" smtClean="0"/>
              <a:t>4/8/2026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4367FB-35DE-468A-8050-435561936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1C58A-04A7-4130-ADE3-EDC99FFC0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2D24-E762-4894-8B28-972407DAC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522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EC84C1-5FAD-4ABE-8D4C-2C12C9903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BDB54-D8FF-437E-B7F2-1C656113D1E0}" type="datetime1">
              <a:rPr lang="en-US" smtClean="0"/>
              <a:t>4/8/2026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83AE44-29B2-462C-B7E1-47AD7A42B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938D14-7127-445F-B3AA-BD64CD47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2D24-E762-4894-8B28-972407DAC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802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DD1A3-0530-4950-8951-C87B7D1C3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62AF7-7281-491E-A894-29956E35A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468D62-9259-4E35-BE63-A479711FB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0BD0B2-96B6-4CCA-B535-EC86AA1B0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56243-0131-488F-BAF0-C16800D3A061}" type="datetime1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0B98A4-DA25-4BBA-99C0-D3948E68E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EBA37-AD12-4887-88E4-7A67C3E55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2D24-E762-4894-8B28-972407DAC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191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1D766-4DFE-4828-B8BC-72C79A038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EDF125-6072-4CB6-AE47-3821BC8031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5FD9CE-2162-45F1-8779-96ECF698B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F4EDEB-FA41-4E56-B8D1-4E817C02F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B7923-B83B-40F0-A72B-C38011C8A9F6}" type="datetime1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3F956-1CF7-4D3D-BD2B-A2277C07C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1DE6E1-BC38-4DE4-9497-8F7385311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2D24-E762-4894-8B28-972407DAC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931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D1FEE-F31F-4683-902C-99AC59A79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120D65-9F1A-41BB-9125-F15AC5B6C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2460D-3D5E-4312-8CB4-01ACC6DD1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8F506-FC3B-4839-867A-B0CC4A577913}" type="datetime1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4C963-E9CA-4AB4-A721-672ED6C4F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B5D3F3-7FC3-40EB-9D51-6EDA2B7F1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2D24-E762-4894-8B28-972407DAC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1029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901A60-96F5-4E2F-ACE0-FB251580EB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98BC82-D295-4143-978D-00DD86EC5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98F5B8-3721-4236-BD83-54FC2C0D5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BB0D-4F88-45EC-BCE3-3B5630D4144A}" type="datetime1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66F1B-C14B-4933-B2B1-A522E6D5A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3B732-4915-4C6C-B272-95FFFC81F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2D24-E762-4894-8B28-972407DAC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033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6230600" y="0"/>
            <a:ext cx="1066800" cy="952500"/>
          </a:xfrm>
        </p:spPr>
        <p:txBody>
          <a:bodyPr/>
          <a:lstStyle>
            <a:lvl1pPr>
              <a:defRPr sz="1600" b="1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0794BE-2443-4238-B9B3-2A07C0ECE0DD}" type="datetime1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46007"/>
            <a:ext cx="9296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230600" y="0"/>
            <a:ext cx="914400" cy="876300"/>
          </a:xfrm>
          <a:prstGeom prst="rect">
            <a:avLst/>
          </a:prstGeom>
          <a:solidFill>
            <a:srgbClr val="18B7AC"/>
          </a:solidFill>
          <a:ln w="3175">
            <a:solidFill>
              <a:srgbClr val="18B7AC"/>
            </a:solidFill>
          </a:ln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8926F2-A8DA-435F-B8AA-78C66B27915A}"/>
              </a:ext>
            </a:extLst>
          </p:cNvPr>
          <p:cNvSpPr/>
          <p:nvPr userDrawn="1"/>
        </p:nvSpPr>
        <p:spPr>
          <a:xfrm>
            <a:off x="0" y="9290006"/>
            <a:ext cx="4343400" cy="996993"/>
          </a:xfrm>
          <a:prstGeom prst="rect">
            <a:avLst/>
          </a:prstGeom>
          <a:solidFill>
            <a:srgbClr val="18B7AC"/>
          </a:solidFill>
          <a:ln w="3175">
            <a:solidFill>
              <a:srgbClr val="18B7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BAEFF8"/>
              </a:solidFill>
            </a:endParaRPr>
          </a:p>
        </p:txBody>
      </p:sp>
      <p:pic>
        <p:nvPicPr>
          <p:cNvPr id="9" name="Picture 8" descr="Text&#10;&#10;Description automatically generated with low confidence">
            <a:extLst>
              <a:ext uri="{FF2B5EF4-FFF2-40B4-BE49-F238E27FC236}">
                <a16:creationId xmlns:a16="http://schemas.microsoft.com/office/drawing/2014/main" id="{D10ED2C3-47FD-4344-8B0B-9C32341A8F0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095" y="9407536"/>
            <a:ext cx="3328766" cy="7334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D63575-AB08-62F3-B889-29800698A648}"/>
              </a:ext>
            </a:extLst>
          </p:cNvPr>
          <p:cNvSpPr/>
          <p:nvPr userDrawn="1"/>
        </p:nvSpPr>
        <p:spPr>
          <a:xfrm>
            <a:off x="4343400" y="9284676"/>
            <a:ext cx="13944600" cy="1002323"/>
          </a:xfrm>
          <a:prstGeom prst="rect">
            <a:avLst/>
          </a:prstGeom>
          <a:solidFill>
            <a:srgbClr val="08454F"/>
          </a:solidFill>
          <a:ln w="3175">
            <a:solidFill>
              <a:srgbClr val="D9EC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rgbClr val="08454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C429A-3C7B-4E9E-8FA8-3A6600172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E6E0F9-DC26-4581-BB2F-B2622D14AD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F37A44-F904-4F7F-A122-728EE4A072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B518B-4D38-49FD-9683-6A23CD12B834}" type="datetime1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5E458-EA18-4F3C-82F8-CFEA7FBE8D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67ED0-67D4-445A-9DB0-0FFCE7157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2D24-E762-4894-8B28-972407DAC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29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C429A-3C7B-4E9E-8FA8-3A6600172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E6E0F9-DC26-4581-BB2F-B2622D14AD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F37A44-F904-4F7F-A122-728EE4A072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B518B-4D38-49FD-9683-6A23CD12B834}" type="datetime1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5E458-EA18-4F3C-82F8-CFEA7FBE8D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67ED0-67D4-445A-9DB0-0FFCE7157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2D24-E762-4894-8B28-972407DAC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166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hugging an older person&#10;&#10;AI-generated content may be incorrect.">
            <a:extLst>
              <a:ext uri="{FF2B5EF4-FFF2-40B4-BE49-F238E27FC236}">
                <a16:creationId xmlns:a16="http://schemas.microsoft.com/office/drawing/2014/main" id="{CCF662F2-2C5E-4D78-5DC7-84F1DBBD52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40" t="16" r="21738" b="2259"/>
          <a:stretch>
            <a:fillRect/>
          </a:stretch>
        </p:blipFill>
        <p:spPr>
          <a:xfrm>
            <a:off x="6151563" y="1"/>
            <a:ext cx="12136437" cy="10287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ABAFA53-F83A-4FBA-FEB7-992DC2BABDDF}"/>
              </a:ext>
            </a:extLst>
          </p:cNvPr>
          <p:cNvGrpSpPr/>
          <p:nvPr/>
        </p:nvGrpSpPr>
        <p:grpSpPr>
          <a:xfrm>
            <a:off x="627148" y="-38100"/>
            <a:ext cx="10421852" cy="10395326"/>
            <a:chOff x="-8467" y="-21167"/>
            <a:chExt cx="9525000" cy="10274300"/>
          </a:xfrm>
          <a:solidFill>
            <a:srgbClr val="18B7AC"/>
          </a:solidFill>
        </p:grpSpPr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B4BC1437-8A51-9C04-7CBC-DC6C9F3CE635}"/>
                </a:ext>
              </a:extLst>
            </p:cNvPr>
            <p:cNvSpPr/>
            <p:nvPr/>
          </p:nvSpPr>
          <p:spPr>
            <a:xfrm flipH="1">
              <a:off x="-8467" y="-21167"/>
              <a:ext cx="9525000" cy="10274300"/>
            </a:xfrm>
            <a:prstGeom prst="parallelogram">
              <a:avLst>
                <a:gd name="adj" fmla="val 4206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E6292C15-7E4A-4842-B90F-E0DC8EB88665}"/>
                </a:ext>
              </a:extLst>
            </p:cNvPr>
            <p:cNvSpPr/>
            <p:nvPr/>
          </p:nvSpPr>
          <p:spPr>
            <a:xfrm>
              <a:off x="0" y="0"/>
              <a:ext cx="4419600" cy="10253133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0E26F7F-87F4-D2BB-BEA5-BF57CFF27FA3}"/>
              </a:ext>
            </a:extLst>
          </p:cNvPr>
          <p:cNvGrpSpPr/>
          <p:nvPr/>
        </p:nvGrpSpPr>
        <p:grpSpPr>
          <a:xfrm>
            <a:off x="-76200" y="-38100"/>
            <a:ext cx="10583948" cy="10395326"/>
            <a:chOff x="-8467" y="-21167"/>
            <a:chExt cx="9525000" cy="10274300"/>
          </a:xfrm>
          <a:solidFill>
            <a:srgbClr val="08454F"/>
          </a:solidFill>
        </p:grpSpPr>
        <p:sp>
          <p:nvSpPr>
            <p:cNvPr id="32" name="Parallelogram 31">
              <a:extLst>
                <a:ext uri="{FF2B5EF4-FFF2-40B4-BE49-F238E27FC236}">
                  <a16:creationId xmlns:a16="http://schemas.microsoft.com/office/drawing/2014/main" id="{FD51F3DF-0C87-E838-3199-FA89C5C77BFD}"/>
                </a:ext>
              </a:extLst>
            </p:cNvPr>
            <p:cNvSpPr/>
            <p:nvPr/>
          </p:nvSpPr>
          <p:spPr>
            <a:xfrm flipH="1">
              <a:off x="-8467" y="-21167"/>
              <a:ext cx="9525000" cy="10274300"/>
            </a:xfrm>
            <a:prstGeom prst="parallelogram">
              <a:avLst>
                <a:gd name="adj" fmla="val 4206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ight Triangle 33">
              <a:extLst>
                <a:ext uri="{FF2B5EF4-FFF2-40B4-BE49-F238E27FC236}">
                  <a16:creationId xmlns:a16="http://schemas.microsoft.com/office/drawing/2014/main" id="{1DF848CD-BFB4-3DA5-5E8B-EF8D9BCDA16E}"/>
                </a:ext>
              </a:extLst>
            </p:cNvPr>
            <p:cNvSpPr/>
            <p:nvPr/>
          </p:nvSpPr>
          <p:spPr>
            <a:xfrm>
              <a:off x="0" y="0"/>
              <a:ext cx="4419600" cy="10253133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060D087-8BF7-BC96-A024-40DD857360D2}"/>
              </a:ext>
            </a:extLst>
          </p:cNvPr>
          <p:cNvSpPr txBox="1"/>
          <p:nvPr/>
        </p:nvSpPr>
        <p:spPr>
          <a:xfrm>
            <a:off x="304800" y="2171700"/>
            <a:ext cx="71628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700" b="1" dirty="0">
                <a:solidFill>
                  <a:schemeClr val="bg1"/>
                </a:solidFill>
                <a:latin typeface="+mj-lt"/>
              </a:rPr>
              <a:t>Supporting B.C. Seniors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47017" y="6694794"/>
            <a:ext cx="7896671" cy="1649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Open Sans"/>
              </a:rPr>
              <a:t>Dan Levitt</a:t>
            </a:r>
            <a:br>
              <a:rPr lang="en-US" sz="3600" dirty="0">
                <a:solidFill>
                  <a:schemeClr val="bg1"/>
                </a:solidFill>
                <a:latin typeface="Open Sans"/>
              </a:rPr>
            </a:br>
            <a:r>
              <a:rPr lang="en-US" sz="3600" dirty="0">
                <a:solidFill>
                  <a:schemeClr val="bg1"/>
                </a:solidFill>
                <a:latin typeface="Open Sans"/>
              </a:rPr>
              <a:t>BC Seniors Advocate</a:t>
            </a:r>
          </a:p>
          <a:p>
            <a:pPr>
              <a:lnSpc>
                <a:spcPts val="4759"/>
              </a:lnSpc>
            </a:pPr>
            <a:endParaRPr lang="en-US" sz="2400" dirty="0">
              <a:solidFill>
                <a:srgbClr val="18B7AC"/>
              </a:solidFill>
              <a:latin typeface="Open Sans"/>
            </a:endParaRPr>
          </a:p>
        </p:txBody>
      </p:sp>
      <p:pic>
        <p:nvPicPr>
          <p:cNvPr id="38" name="Picture 3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1F5B340-6273-EBF6-C39B-DA0CADA2D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8735494"/>
            <a:ext cx="5139840" cy="113250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2B50BBF-C540-62FB-E49A-F7BCDF3A9641}"/>
              </a:ext>
            </a:extLst>
          </p:cNvPr>
          <p:cNvCxnSpPr/>
          <p:nvPr/>
        </p:nvCxnSpPr>
        <p:spPr>
          <a:xfrm>
            <a:off x="482600" y="4305300"/>
            <a:ext cx="4457700" cy="0"/>
          </a:xfrm>
          <a:prstGeom prst="line">
            <a:avLst/>
          </a:prstGeom>
          <a:ln>
            <a:solidFill>
              <a:srgbClr val="18B7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25">
            <a:extLst>
              <a:ext uri="{FF2B5EF4-FFF2-40B4-BE49-F238E27FC236}">
                <a16:creationId xmlns:a16="http://schemas.microsoft.com/office/drawing/2014/main" id="{5E2BDEDB-6F74-9FE6-961A-AFE9F38D7518}"/>
              </a:ext>
            </a:extLst>
          </p:cNvPr>
          <p:cNvSpPr txBox="1"/>
          <p:nvPr/>
        </p:nvSpPr>
        <p:spPr>
          <a:xfrm>
            <a:off x="436507" y="4610100"/>
            <a:ext cx="789667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Open Sans"/>
              </a:rPr>
              <a:t>Key Issues and Challenges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3CF00-0C17-6DEE-CAF2-A3F3674F6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F279E8E-86D3-5206-D985-ED981A3C863D}"/>
              </a:ext>
            </a:extLst>
          </p:cNvPr>
          <p:cNvSpPr/>
          <p:nvPr/>
        </p:nvSpPr>
        <p:spPr>
          <a:xfrm>
            <a:off x="8709664" y="2705100"/>
            <a:ext cx="7672919" cy="48959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7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1AFC9FB-1623-A361-529A-35ED5F5D9BE6}"/>
              </a:ext>
            </a:extLst>
          </p:cNvPr>
          <p:cNvSpPr/>
          <p:nvPr/>
        </p:nvSpPr>
        <p:spPr>
          <a:xfrm>
            <a:off x="891880" y="2705100"/>
            <a:ext cx="7817783" cy="4895957"/>
          </a:xfrm>
          <a:prstGeom prst="rect">
            <a:avLst/>
          </a:prstGeom>
          <a:solidFill>
            <a:srgbClr val="D1E8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03EDF3-893A-1B42-8E9D-0A7039223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007"/>
            <a:ext cx="10744200" cy="1143000"/>
          </a:xfrm>
        </p:spPr>
        <p:txBody>
          <a:bodyPr>
            <a:noAutofit/>
          </a:bodyPr>
          <a:lstStyle/>
          <a:p>
            <a:r>
              <a:rPr lang="en-US" dirty="0"/>
              <a:t>Cost of Keeping Seniors in Hospital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1EF37E9-676F-7254-A0FB-0AE917D40FB9}"/>
              </a:ext>
            </a:extLst>
          </p:cNvPr>
          <p:cNvCxnSpPr/>
          <p:nvPr/>
        </p:nvCxnSpPr>
        <p:spPr>
          <a:xfrm flipH="1">
            <a:off x="609600" y="1181100"/>
            <a:ext cx="1935119" cy="0"/>
          </a:xfrm>
          <a:prstGeom prst="line">
            <a:avLst/>
          </a:prstGeom>
          <a:ln w="28575">
            <a:solidFill>
              <a:srgbClr val="18B7A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A8C4B6E-D863-029D-2F8D-F78C0D4591AE}"/>
              </a:ext>
            </a:extLst>
          </p:cNvPr>
          <p:cNvSpPr txBox="1"/>
          <p:nvPr/>
        </p:nvSpPr>
        <p:spPr>
          <a:xfrm>
            <a:off x="2110437" y="4405114"/>
            <a:ext cx="65763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>
              <a:buFont typeface="Arial" panose="020B0604020202020204" pitchFamily="34" charset="0"/>
              <a:buChar char="•"/>
            </a:pPr>
            <a:r>
              <a:rPr lang="en-CA" sz="3200" dirty="0"/>
              <a:t>$1,200/day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endParaRPr lang="en-CA" sz="3200" dirty="0"/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CA" sz="3200" dirty="0"/>
              <a:t>5 extra days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endParaRPr lang="en-CA" sz="3200" dirty="0"/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CA" sz="3200" dirty="0"/>
              <a:t>$35 million total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BD3C47-7210-DB06-D0A9-CBB8C6C38FDC}"/>
              </a:ext>
            </a:extLst>
          </p:cNvPr>
          <p:cNvSpPr txBox="1"/>
          <p:nvPr/>
        </p:nvSpPr>
        <p:spPr>
          <a:xfrm>
            <a:off x="9806222" y="4405114"/>
            <a:ext cx="65763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>
              <a:buFont typeface="Arial" panose="020B0604020202020204" pitchFamily="34" charset="0"/>
              <a:buChar char="•"/>
            </a:pPr>
            <a:r>
              <a:rPr lang="en-CA" sz="3200" dirty="0"/>
              <a:t>$294/day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endParaRPr lang="en-CA" sz="3200" dirty="0"/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CA" sz="3200" dirty="0"/>
              <a:t>same 5 days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endParaRPr lang="en-CA" sz="3200" dirty="0"/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CA" sz="3200" dirty="0"/>
              <a:t>$9 million total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98B46F-F0B3-D0A6-6B1F-2D7F37AC5F40}"/>
              </a:ext>
            </a:extLst>
          </p:cNvPr>
          <p:cNvSpPr txBox="1"/>
          <p:nvPr/>
        </p:nvSpPr>
        <p:spPr>
          <a:xfrm>
            <a:off x="2752577" y="7889438"/>
            <a:ext cx="119856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/>
              <a:t>$27 million net difference</a:t>
            </a:r>
          </a:p>
          <a:p>
            <a:pPr algn="ctr"/>
            <a:r>
              <a:rPr lang="en-CA" sz="3200" dirty="0"/>
              <a:t>4 X more expensive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FBD83E-43E7-C539-7A2A-854850981598}"/>
              </a:ext>
            </a:extLst>
          </p:cNvPr>
          <p:cNvSpPr txBox="1"/>
          <p:nvPr/>
        </p:nvSpPr>
        <p:spPr>
          <a:xfrm>
            <a:off x="891881" y="1692050"/>
            <a:ext cx="145618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600" dirty="0"/>
              <a:t>Based on the same 5,900 seniors waiting for long-term care: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F53761-0521-49FB-8E0F-2BBE0DB1F593}"/>
              </a:ext>
            </a:extLst>
          </p:cNvPr>
          <p:cNvSpPr txBox="1"/>
          <p:nvPr/>
        </p:nvSpPr>
        <p:spPr>
          <a:xfrm>
            <a:off x="2476200" y="3148568"/>
            <a:ext cx="40389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400" b="1" dirty="0"/>
              <a:t>Hospital (ALC)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6831DC-FB60-A9AD-76ED-9CB87933C6CB}"/>
              </a:ext>
            </a:extLst>
          </p:cNvPr>
          <p:cNvSpPr txBox="1"/>
          <p:nvPr/>
        </p:nvSpPr>
        <p:spPr>
          <a:xfrm>
            <a:off x="9753453" y="3062121"/>
            <a:ext cx="40389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400" b="1" dirty="0"/>
              <a:t>Long-Term Care</a:t>
            </a: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952DC46-C9EA-DAC4-63E1-F7CBA38202FC}"/>
              </a:ext>
            </a:extLst>
          </p:cNvPr>
          <p:cNvSpPr/>
          <p:nvPr/>
        </p:nvSpPr>
        <p:spPr>
          <a:xfrm>
            <a:off x="14070671" y="2947821"/>
            <a:ext cx="1381971" cy="1338828"/>
          </a:xfrm>
          <a:custGeom>
            <a:avLst/>
            <a:gdLst/>
            <a:ahLst/>
            <a:cxnLst/>
            <a:rect l="l" t="t" r="r" b="b"/>
            <a:pathLst>
              <a:path w="4478694" h="4114800">
                <a:moveTo>
                  <a:pt x="0" y="0"/>
                </a:moveTo>
                <a:lnTo>
                  <a:pt x="4478694" y="0"/>
                </a:lnTo>
                <a:lnTo>
                  <a:pt x="44786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 sz="2700"/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42EBD4AC-0ABE-3B99-356E-539EB3264FB2}"/>
              </a:ext>
            </a:extLst>
          </p:cNvPr>
          <p:cNvSpPr/>
          <p:nvPr/>
        </p:nvSpPr>
        <p:spPr>
          <a:xfrm>
            <a:off x="1188720" y="3177573"/>
            <a:ext cx="1241760" cy="869232"/>
          </a:xfrm>
          <a:custGeom>
            <a:avLst/>
            <a:gdLst/>
            <a:ahLst/>
            <a:cxnLst/>
            <a:rect l="l" t="t" r="r" b="b"/>
            <a:pathLst>
              <a:path w="3457024" h="2419916">
                <a:moveTo>
                  <a:pt x="0" y="0"/>
                </a:moveTo>
                <a:lnTo>
                  <a:pt x="3457024" y="0"/>
                </a:lnTo>
                <a:lnTo>
                  <a:pt x="3457024" y="2419916"/>
                </a:lnTo>
                <a:lnTo>
                  <a:pt x="0" y="24199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CA" sz="2700"/>
          </a:p>
        </p:txBody>
      </p:sp>
    </p:spTree>
    <p:extLst>
      <p:ext uri="{BB962C8B-B14F-4D97-AF65-F5344CB8AC3E}">
        <p14:creationId xmlns:p14="http://schemas.microsoft.com/office/powerpoint/2010/main" val="3397015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FAA65-B1D5-7FEA-EA4B-F08CDE216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619E3690-C161-6AD4-0886-C1B1746E5901}"/>
              </a:ext>
            </a:extLst>
          </p:cNvPr>
          <p:cNvSpPr txBox="1"/>
          <p:nvPr/>
        </p:nvSpPr>
        <p:spPr>
          <a:xfrm>
            <a:off x="2375662" y="2288143"/>
            <a:ext cx="615873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Emergency department </a:t>
            </a:r>
            <a:r>
              <a:rPr lang="en-US" sz="2600" dirty="0"/>
              <a:t>– increased pressure and wait times</a:t>
            </a:r>
            <a:br>
              <a:rPr lang="en-US" sz="2600" dirty="0"/>
            </a:br>
            <a:endParaRPr lang="en-US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b="1" dirty="0"/>
          </a:p>
          <a:p>
            <a:r>
              <a:rPr lang="en-US" sz="2600" b="1" dirty="0"/>
              <a:t>Hospitals </a:t>
            </a:r>
            <a:r>
              <a:rPr lang="en-US" sz="2600" dirty="0"/>
              <a:t>– increased wait time for surgeries, waiting in beds for admission to long-term care, more hallway medicine</a:t>
            </a:r>
            <a:br>
              <a:rPr lang="en-US" sz="2600" dirty="0"/>
            </a:br>
            <a:br>
              <a:rPr lang="en-US" sz="2600" dirty="0"/>
            </a:br>
            <a:r>
              <a:rPr lang="en-US" sz="2600" b="1" dirty="0"/>
              <a:t>Family doctors </a:t>
            </a:r>
            <a:r>
              <a:rPr lang="en-US" sz="2600" dirty="0"/>
              <a:t>– difficulty securing appointments, time delays to manage complexity of frail, elderly care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3D4BB9-6FA1-F271-2A3F-66B766B00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300"/>
            <a:ext cx="14325600" cy="1143000"/>
          </a:xfrm>
        </p:spPr>
        <p:txBody>
          <a:bodyPr>
            <a:normAutofit/>
          </a:bodyPr>
          <a:lstStyle/>
          <a:p>
            <a:r>
              <a:rPr lang="en-CA" dirty="0"/>
              <a:t>Domino Effect of Long-Term Care Wait Times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11497C-1CE3-6EA1-E338-ED370A36E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77EA28B-BD99-CCD3-F994-F6B0006ABEA5}"/>
              </a:ext>
            </a:extLst>
          </p:cNvPr>
          <p:cNvCxnSpPr>
            <a:cxnSpLocks/>
          </p:cNvCxnSpPr>
          <p:nvPr/>
        </p:nvCxnSpPr>
        <p:spPr>
          <a:xfrm>
            <a:off x="609600" y="1104900"/>
            <a:ext cx="2362200" cy="0"/>
          </a:xfrm>
          <a:prstGeom prst="line">
            <a:avLst/>
          </a:prstGeom>
          <a:ln w="28575">
            <a:solidFill>
              <a:srgbClr val="18B7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3">
            <a:extLst>
              <a:ext uri="{FF2B5EF4-FFF2-40B4-BE49-F238E27FC236}">
                <a16:creationId xmlns:a16="http://schemas.microsoft.com/office/drawing/2014/main" id="{CC7B528A-DCD7-7071-9BFB-1AE35DC61411}"/>
              </a:ext>
            </a:extLst>
          </p:cNvPr>
          <p:cNvSpPr/>
          <p:nvPr/>
        </p:nvSpPr>
        <p:spPr>
          <a:xfrm>
            <a:off x="798775" y="2074492"/>
            <a:ext cx="1370598" cy="1099065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BBB8B3BF-1933-DF55-F73B-761C901E6AB2}"/>
              </a:ext>
            </a:extLst>
          </p:cNvPr>
          <p:cNvSpPr/>
          <p:nvPr/>
        </p:nvSpPr>
        <p:spPr>
          <a:xfrm>
            <a:off x="745863" y="3611930"/>
            <a:ext cx="1502544" cy="1099066"/>
          </a:xfrm>
          <a:custGeom>
            <a:avLst/>
            <a:gdLst/>
            <a:ahLst/>
            <a:cxnLst/>
            <a:rect l="l" t="t" r="r" b="b"/>
            <a:pathLst>
              <a:path w="4891293" h="4114800">
                <a:moveTo>
                  <a:pt x="0" y="0"/>
                </a:moveTo>
                <a:lnTo>
                  <a:pt x="4891293" y="0"/>
                </a:lnTo>
                <a:lnTo>
                  <a:pt x="48912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B1C2B700-B2E3-E115-4065-4132D052B2B5}"/>
              </a:ext>
            </a:extLst>
          </p:cNvPr>
          <p:cNvSpPr/>
          <p:nvPr/>
        </p:nvSpPr>
        <p:spPr>
          <a:xfrm>
            <a:off x="1114086" y="5653425"/>
            <a:ext cx="955851" cy="1314295"/>
          </a:xfrm>
          <a:custGeom>
            <a:avLst/>
            <a:gdLst/>
            <a:ahLst/>
            <a:cxnLst/>
            <a:rect l="l" t="t" r="r" b="b"/>
            <a:pathLst>
              <a:path w="2992582" h="4114800">
                <a:moveTo>
                  <a:pt x="0" y="0"/>
                </a:moveTo>
                <a:lnTo>
                  <a:pt x="2992582" y="0"/>
                </a:lnTo>
                <a:lnTo>
                  <a:pt x="2992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875EA762-EACE-FC8A-C250-CE3C3902AF71}"/>
              </a:ext>
            </a:extLst>
          </p:cNvPr>
          <p:cNvSpPr/>
          <p:nvPr/>
        </p:nvSpPr>
        <p:spPr>
          <a:xfrm>
            <a:off x="9118315" y="2080047"/>
            <a:ext cx="1370598" cy="1087954"/>
          </a:xfrm>
          <a:custGeom>
            <a:avLst/>
            <a:gdLst/>
            <a:ahLst/>
            <a:cxnLst/>
            <a:rect l="l" t="t" r="r" b="b"/>
            <a:pathLst>
              <a:path w="5214981" h="4114800">
                <a:moveTo>
                  <a:pt x="0" y="0"/>
                </a:moveTo>
                <a:lnTo>
                  <a:pt x="5214981" y="0"/>
                </a:lnTo>
                <a:lnTo>
                  <a:pt x="52149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2B321788-8686-D901-9989-8AB6FD5A51A5}"/>
              </a:ext>
            </a:extLst>
          </p:cNvPr>
          <p:cNvSpPr/>
          <p:nvPr/>
        </p:nvSpPr>
        <p:spPr>
          <a:xfrm>
            <a:off x="9173401" y="5766595"/>
            <a:ext cx="1219200" cy="1087955"/>
          </a:xfrm>
          <a:custGeom>
            <a:avLst/>
            <a:gdLst/>
            <a:ahLst/>
            <a:cxnLst/>
            <a:rect l="l" t="t" r="r" b="b"/>
            <a:pathLst>
              <a:path w="4254023" h="4114800">
                <a:moveTo>
                  <a:pt x="0" y="0"/>
                </a:moveTo>
                <a:lnTo>
                  <a:pt x="4254023" y="0"/>
                </a:lnTo>
                <a:lnTo>
                  <a:pt x="4254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63287988-1447-0732-3991-81F92DD1B4FE}"/>
              </a:ext>
            </a:extLst>
          </p:cNvPr>
          <p:cNvSpPr/>
          <p:nvPr/>
        </p:nvSpPr>
        <p:spPr>
          <a:xfrm>
            <a:off x="5450549" y="7898196"/>
            <a:ext cx="1263065" cy="1087398"/>
          </a:xfrm>
          <a:custGeom>
            <a:avLst/>
            <a:gdLst/>
            <a:ahLst/>
            <a:cxnLst/>
            <a:rect l="l" t="t" r="r" b="b"/>
            <a:pathLst>
              <a:path w="4037647" h="4114800">
                <a:moveTo>
                  <a:pt x="0" y="0"/>
                </a:moveTo>
                <a:lnTo>
                  <a:pt x="4037648" y="0"/>
                </a:lnTo>
                <a:lnTo>
                  <a:pt x="40376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 dirty="0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7E36EC7A-F7AB-0468-93DC-4B099ACB29D7}"/>
              </a:ext>
            </a:extLst>
          </p:cNvPr>
          <p:cNvSpPr/>
          <p:nvPr/>
        </p:nvSpPr>
        <p:spPr>
          <a:xfrm>
            <a:off x="9173401" y="3647002"/>
            <a:ext cx="1194532" cy="1028922"/>
          </a:xfrm>
          <a:custGeom>
            <a:avLst/>
            <a:gdLst/>
            <a:ahLst/>
            <a:cxnLst/>
            <a:rect l="l" t="t" r="r" b="b"/>
            <a:pathLst>
              <a:path w="2968226" h="2697376">
                <a:moveTo>
                  <a:pt x="0" y="0"/>
                </a:moveTo>
                <a:lnTo>
                  <a:pt x="2968227" y="0"/>
                </a:lnTo>
                <a:lnTo>
                  <a:pt x="2968227" y="2697376"/>
                </a:lnTo>
                <a:lnTo>
                  <a:pt x="0" y="26973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7D1DF6-9C02-6B50-D3E8-95714D36138A}"/>
              </a:ext>
            </a:extLst>
          </p:cNvPr>
          <p:cNvSpPr txBox="1"/>
          <p:nvPr/>
        </p:nvSpPr>
        <p:spPr>
          <a:xfrm>
            <a:off x="10650636" y="2288143"/>
            <a:ext cx="622407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Ambulance service </a:t>
            </a:r>
            <a:r>
              <a:rPr lang="en-US" sz="2600" dirty="0"/>
              <a:t>- more demand, increased response times</a:t>
            </a:r>
            <a:endParaRPr lang="en-US" sz="2600" b="1" dirty="0"/>
          </a:p>
          <a:p>
            <a:endParaRPr lang="en-US" sz="2600" b="1" dirty="0"/>
          </a:p>
          <a:p>
            <a:r>
              <a:rPr lang="en-US" sz="2600" b="1" dirty="0"/>
              <a:t>Employers</a:t>
            </a:r>
            <a:r>
              <a:rPr lang="en-US" sz="2600" dirty="0"/>
              <a:t> – caring for ageing family members leads to increasing absenteeism, reduced ability to work full- time</a:t>
            </a:r>
            <a:br>
              <a:rPr lang="en-US" sz="2600" dirty="0"/>
            </a:br>
            <a:br>
              <a:rPr lang="en-US" sz="2600" dirty="0"/>
            </a:br>
            <a:endParaRPr lang="en-US" sz="2600" dirty="0"/>
          </a:p>
          <a:p>
            <a:r>
              <a:rPr lang="en-US" sz="2600" b="1" dirty="0"/>
              <a:t>Families </a:t>
            </a:r>
            <a:r>
              <a:rPr lang="en-US" sz="2600" dirty="0"/>
              <a:t>– financial stress, health and well-being suffer</a:t>
            </a:r>
          </a:p>
          <a:p>
            <a:br>
              <a:rPr lang="en-CA" sz="2600" i="1" u="none" strike="noStrike" baseline="0" dirty="0">
                <a:solidFill>
                  <a:srgbClr val="000000"/>
                </a:solidFill>
              </a:rPr>
            </a:br>
            <a:endParaRPr lang="en-CA" sz="2600" i="1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039EFC-E1D0-E7CC-781D-289F06D67AA6}"/>
              </a:ext>
            </a:extLst>
          </p:cNvPr>
          <p:cNvSpPr txBox="1"/>
          <p:nvPr/>
        </p:nvSpPr>
        <p:spPr>
          <a:xfrm>
            <a:off x="6819900" y="8267700"/>
            <a:ext cx="76614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600" b="1" dirty="0">
                <a:solidFill>
                  <a:srgbClr val="000000"/>
                </a:solidFill>
              </a:rPr>
              <a:t>Seniors</a:t>
            </a:r>
            <a:r>
              <a:rPr lang="en-CA" sz="2600" dirty="0">
                <a:solidFill>
                  <a:srgbClr val="000000"/>
                </a:solidFill>
              </a:rPr>
              <a:t> – receiving inadequate care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872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CAFE4-E8CE-6F11-BBDE-80E5BB4A0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Senior Drivers in B.C.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FB7B2C-BA9D-3D07-56D7-B8F59CF46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70CD62-2B3B-A39E-9C20-BDE3A7542B3E}"/>
              </a:ext>
            </a:extLst>
          </p:cNvPr>
          <p:cNvCxnSpPr>
            <a:cxnSpLocks/>
          </p:cNvCxnSpPr>
          <p:nvPr/>
        </p:nvCxnSpPr>
        <p:spPr>
          <a:xfrm>
            <a:off x="533400" y="1181100"/>
            <a:ext cx="2209800" cy="0"/>
          </a:xfrm>
          <a:prstGeom prst="line">
            <a:avLst/>
          </a:prstGeom>
          <a:ln w="28575">
            <a:solidFill>
              <a:srgbClr val="18B7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0F6DF72-AF02-582B-6B7E-13BA293B0843}"/>
              </a:ext>
            </a:extLst>
          </p:cNvPr>
          <p:cNvSpPr txBox="1"/>
          <p:nvPr/>
        </p:nvSpPr>
        <p:spPr>
          <a:xfrm>
            <a:off x="512298" y="1409700"/>
            <a:ext cx="9927102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Driver’s Medical Examination Report (DMER) must be completed by doctor or nurse practitioner at age 80, 85 and every 2 years thereafter</a:t>
            </a:r>
          </a:p>
          <a:p>
            <a:pPr lvl="1"/>
            <a:endParaRPr lang="en-CA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err="1"/>
              <a:t>RoadSafetyBC</a:t>
            </a:r>
            <a:r>
              <a:rPr lang="en-CA" sz="2400" dirty="0"/>
              <a:t> sends a letter and a form in the mail with instructions to take the form to an appointment with the doctor or nurse practitioner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/>
              <a:t>Examination may include tests for eyesight, physical health, cognition,  etc., but NOT a road test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/>
              <a:t>MSP does not cover the cost of the examination and doctors may charge for them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/>
              <a:t>Most doctors charge around $253, but there is a wide range across the province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/>
              <a:t>Some drivers may be asked to complete an Enhanced Road Assessment with a road test if there are further concerns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4A1B14-1392-6711-915A-7B6E658C49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3" t="-103" r="44528" b="103"/>
          <a:stretch>
            <a:fillRect/>
          </a:stretch>
        </p:blipFill>
        <p:spPr>
          <a:xfrm>
            <a:off x="11560210" y="876300"/>
            <a:ext cx="6750064" cy="941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34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10800000">
            <a:off x="3841200" y="1562100"/>
            <a:ext cx="5760000" cy="1130400"/>
            <a:chOff x="0" y="0"/>
            <a:chExt cx="1339622" cy="2312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39622" cy="231262"/>
            </a:xfrm>
            <a:custGeom>
              <a:avLst/>
              <a:gdLst/>
              <a:ahLst/>
              <a:cxnLst/>
              <a:rect l="l" t="t" r="r" b="b"/>
              <a:pathLst>
                <a:path w="1339622" h="231262">
                  <a:moveTo>
                    <a:pt x="115631" y="0"/>
                  </a:moveTo>
                  <a:lnTo>
                    <a:pt x="1223991" y="0"/>
                  </a:lnTo>
                  <a:cubicBezTo>
                    <a:pt x="1254658" y="0"/>
                    <a:pt x="1284069" y="12183"/>
                    <a:pt x="1305754" y="33868"/>
                  </a:cubicBezTo>
                  <a:cubicBezTo>
                    <a:pt x="1327439" y="55553"/>
                    <a:pt x="1339622" y="84964"/>
                    <a:pt x="1339622" y="115631"/>
                  </a:cubicBezTo>
                  <a:lnTo>
                    <a:pt x="1339622" y="115631"/>
                  </a:lnTo>
                  <a:cubicBezTo>
                    <a:pt x="1339622" y="179492"/>
                    <a:pt x="1287852" y="231262"/>
                    <a:pt x="1223991" y="231262"/>
                  </a:cubicBezTo>
                  <a:lnTo>
                    <a:pt x="115631" y="231262"/>
                  </a:lnTo>
                  <a:cubicBezTo>
                    <a:pt x="51770" y="231262"/>
                    <a:pt x="0" y="179492"/>
                    <a:pt x="0" y="115631"/>
                  </a:cubicBezTo>
                  <a:lnTo>
                    <a:pt x="0" y="115631"/>
                  </a:lnTo>
                  <a:cubicBezTo>
                    <a:pt x="0" y="51770"/>
                    <a:pt x="51770" y="0"/>
                    <a:pt x="115631" y="0"/>
                  </a:cubicBezTo>
                  <a:close/>
                </a:path>
              </a:pathLst>
            </a:custGeom>
            <a:solidFill>
              <a:srgbClr val="E9EDED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339622" cy="231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3782704" y="3037172"/>
            <a:ext cx="5760000" cy="1130400"/>
            <a:chOff x="0" y="0"/>
            <a:chExt cx="1339622" cy="23126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39622" cy="231262"/>
            </a:xfrm>
            <a:custGeom>
              <a:avLst/>
              <a:gdLst/>
              <a:ahLst/>
              <a:cxnLst/>
              <a:rect l="l" t="t" r="r" b="b"/>
              <a:pathLst>
                <a:path w="1339622" h="231262">
                  <a:moveTo>
                    <a:pt x="115631" y="0"/>
                  </a:moveTo>
                  <a:lnTo>
                    <a:pt x="1223991" y="0"/>
                  </a:lnTo>
                  <a:cubicBezTo>
                    <a:pt x="1254658" y="0"/>
                    <a:pt x="1284069" y="12183"/>
                    <a:pt x="1305754" y="33868"/>
                  </a:cubicBezTo>
                  <a:cubicBezTo>
                    <a:pt x="1327439" y="55553"/>
                    <a:pt x="1339622" y="84964"/>
                    <a:pt x="1339622" y="115631"/>
                  </a:cubicBezTo>
                  <a:lnTo>
                    <a:pt x="1339622" y="115631"/>
                  </a:lnTo>
                  <a:cubicBezTo>
                    <a:pt x="1339622" y="179492"/>
                    <a:pt x="1287852" y="231262"/>
                    <a:pt x="1223991" y="231262"/>
                  </a:cubicBezTo>
                  <a:lnTo>
                    <a:pt x="115631" y="231262"/>
                  </a:lnTo>
                  <a:cubicBezTo>
                    <a:pt x="51770" y="231262"/>
                    <a:pt x="0" y="179492"/>
                    <a:pt x="0" y="115631"/>
                  </a:cubicBezTo>
                  <a:lnTo>
                    <a:pt x="0" y="115631"/>
                  </a:lnTo>
                  <a:cubicBezTo>
                    <a:pt x="0" y="51770"/>
                    <a:pt x="51770" y="0"/>
                    <a:pt x="115631" y="0"/>
                  </a:cubicBezTo>
                  <a:close/>
                </a:path>
              </a:pathLst>
            </a:custGeom>
            <a:solidFill>
              <a:srgbClr val="E9EDED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1339622" cy="231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3518676" y="1768394"/>
            <a:ext cx="718449" cy="718449"/>
          </a:xfrm>
          <a:custGeom>
            <a:avLst/>
            <a:gdLst/>
            <a:ahLst/>
            <a:cxnLst/>
            <a:rect l="l" t="t" r="r" b="b"/>
            <a:pathLst>
              <a:path w="718449" h="718449">
                <a:moveTo>
                  <a:pt x="0" y="0"/>
                </a:moveTo>
                <a:lnTo>
                  <a:pt x="718449" y="0"/>
                </a:lnTo>
                <a:lnTo>
                  <a:pt x="718449" y="718449"/>
                </a:lnTo>
                <a:lnTo>
                  <a:pt x="0" y="71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CA"/>
          </a:p>
        </p:txBody>
      </p:sp>
      <p:sp>
        <p:nvSpPr>
          <p:cNvPr id="17" name="Freeform 17"/>
          <p:cNvSpPr/>
          <p:nvPr/>
        </p:nvSpPr>
        <p:spPr>
          <a:xfrm>
            <a:off x="3518676" y="3217856"/>
            <a:ext cx="718449" cy="718449"/>
          </a:xfrm>
          <a:custGeom>
            <a:avLst/>
            <a:gdLst/>
            <a:ahLst/>
            <a:cxnLst/>
            <a:rect l="l" t="t" r="r" b="b"/>
            <a:pathLst>
              <a:path w="718449" h="718449">
                <a:moveTo>
                  <a:pt x="0" y="0"/>
                </a:moveTo>
                <a:lnTo>
                  <a:pt x="718449" y="0"/>
                </a:lnTo>
                <a:lnTo>
                  <a:pt x="718449" y="718449"/>
                </a:lnTo>
                <a:lnTo>
                  <a:pt x="0" y="71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CA"/>
          </a:p>
        </p:txBody>
      </p:sp>
      <p:grpSp>
        <p:nvGrpSpPr>
          <p:cNvPr id="19" name="Group 19"/>
          <p:cNvGrpSpPr/>
          <p:nvPr/>
        </p:nvGrpSpPr>
        <p:grpSpPr>
          <a:xfrm rot="-10800000">
            <a:off x="3757380" y="4494569"/>
            <a:ext cx="5760000" cy="1130400"/>
            <a:chOff x="0" y="0"/>
            <a:chExt cx="1339622" cy="23126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39622" cy="231262"/>
            </a:xfrm>
            <a:custGeom>
              <a:avLst/>
              <a:gdLst/>
              <a:ahLst/>
              <a:cxnLst/>
              <a:rect l="l" t="t" r="r" b="b"/>
              <a:pathLst>
                <a:path w="1339622" h="231262">
                  <a:moveTo>
                    <a:pt x="115631" y="0"/>
                  </a:moveTo>
                  <a:lnTo>
                    <a:pt x="1223991" y="0"/>
                  </a:lnTo>
                  <a:cubicBezTo>
                    <a:pt x="1254658" y="0"/>
                    <a:pt x="1284069" y="12183"/>
                    <a:pt x="1305754" y="33868"/>
                  </a:cubicBezTo>
                  <a:cubicBezTo>
                    <a:pt x="1327439" y="55553"/>
                    <a:pt x="1339622" y="84964"/>
                    <a:pt x="1339622" y="115631"/>
                  </a:cubicBezTo>
                  <a:lnTo>
                    <a:pt x="1339622" y="115631"/>
                  </a:lnTo>
                  <a:cubicBezTo>
                    <a:pt x="1339622" y="179492"/>
                    <a:pt x="1287852" y="231262"/>
                    <a:pt x="1223991" y="231262"/>
                  </a:cubicBezTo>
                  <a:lnTo>
                    <a:pt x="115631" y="231262"/>
                  </a:lnTo>
                  <a:cubicBezTo>
                    <a:pt x="51770" y="231262"/>
                    <a:pt x="0" y="179492"/>
                    <a:pt x="0" y="115631"/>
                  </a:cubicBezTo>
                  <a:lnTo>
                    <a:pt x="0" y="115631"/>
                  </a:lnTo>
                  <a:cubicBezTo>
                    <a:pt x="0" y="51770"/>
                    <a:pt x="51770" y="0"/>
                    <a:pt x="115631" y="0"/>
                  </a:cubicBezTo>
                  <a:close/>
                </a:path>
              </a:pathLst>
            </a:custGeom>
            <a:solidFill>
              <a:srgbClr val="E9EDED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0"/>
              <a:ext cx="1339622" cy="231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-10800000">
            <a:off x="3734925" y="5915069"/>
            <a:ext cx="5760000" cy="1130400"/>
            <a:chOff x="0" y="0"/>
            <a:chExt cx="1339622" cy="23126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339622" cy="231262"/>
            </a:xfrm>
            <a:custGeom>
              <a:avLst/>
              <a:gdLst/>
              <a:ahLst/>
              <a:cxnLst/>
              <a:rect l="l" t="t" r="r" b="b"/>
              <a:pathLst>
                <a:path w="1339622" h="231262">
                  <a:moveTo>
                    <a:pt x="115631" y="0"/>
                  </a:moveTo>
                  <a:lnTo>
                    <a:pt x="1223991" y="0"/>
                  </a:lnTo>
                  <a:cubicBezTo>
                    <a:pt x="1254658" y="0"/>
                    <a:pt x="1284069" y="12183"/>
                    <a:pt x="1305754" y="33868"/>
                  </a:cubicBezTo>
                  <a:cubicBezTo>
                    <a:pt x="1327439" y="55553"/>
                    <a:pt x="1339622" y="84964"/>
                    <a:pt x="1339622" y="115631"/>
                  </a:cubicBezTo>
                  <a:lnTo>
                    <a:pt x="1339622" y="115631"/>
                  </a:lnTo>
                  <a:cubicBezTo>
                    <a:pt x="1339622" y="179492"/>
                    <a:pt x="1287852" y="231262"/>
                    <a:pt x="1223991" y="231262"/>
                  </a:cubicBezTo>
                  <a:lnTo>
                    <a:pt x="115631" y="231262"/>
                  </a:lnTo>
                  <a:cubicBezTo>
                    <a:pt x="51770" y="231262"/>
                    <a:pt x="0" y="179492"/>
                    <a:pt x="0" y="115631"/>
                  </a:cubicBezTo>
                  <a:lnTo>
                    <a:pt x="0" y="115631"/>
                  </a:lnTo>
                  <a:cubicBezTo>
                    <a:pt x="0" y="51770"/>
                    <a:pt x="51770" y="0"/>
                    <a:pt x="115631" y="0"/>
                  </a:cubicBezTo>
                  <a:close/>
                </a:path>
              </a:pathLst>
            </a:custGeom>
            <a:solidFill>
              <a:srgbClr val="E9EDED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0"/>
              <a:ext cx="1339622" cy="231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 rot="-10800000">
            <a:off x="3764723" y="7238910"/>
            <a:ext cx="5760000" cy="1130400"/>
            <a:chOff x="0" y="0"/>
            <a:chExt cx="1339622" cy="231262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339622" cy="231262"/>
            </a:xfrm>
            <a:custGeom>
              <a:avLst/>
              <a:gdLst/>
              <a:ahLst/>
              <a:cxnLst/>
              <a:rect l="l" t="t" r="r" b="b"/>
              <a:pathLst>
                <a:path w="1339622" h="231262">
                  <a:moveTo>
                    <a:pt x="115631" y="0"/>
                  </a:moveTo>
                  <a:lnTo>
                    <a:pt x="1223991" y="0"/>
                  </a:lnTo>
                  <a:cubicBezTo>
                    <a:pt x="1254658" y="0"/>
                    <a:pt x="1284069" y="12183"/>
                    <a:pt x="1305754" y="33868"/>
                  </a:cubicBezTo>
                  <a:cubicBezTo>
                    <a:pt x="1327439" y="55553"/>
                    <a:pt x="1339622" y="84964"/>
                    <a:pt x="1339622" y="115631"/>
                  </a:cubicBezTo>
                  <a:lnTo>
                    <a:pt x="1339622" y="115631"/>
                  </a:lnTo>
                  <a:cubicBezTo>
                    <a:pt x="1339622" y="179492"/>
                    <a:pt x="1287852" y="231262"/>
                    <a:pt x="1223991" y="231262"/>
                  </a:cubicBezTo>
                  <a:lnTo>
                    <a:pt x="115631" y="231262"/>
                  </a:lnTo>
                  <a:cubicBezTo>
                    <a:pt x="51770" y="231262"/>
                    <a:pt x="0" y="179492"/>
                    <a:pt x="0" y="115631"/>
                  </a:cubicBezTo>
                  <a:lnTo>
                    <a:pt x="0" y="115631"/>
                  </a:lnTo>
                  <a:cubicBezTo>
                    <a:pt x="0" y="51770"/>
                    <a:pt x="51770" y="0"/>
                    <a:pt x="115631" y="0"/>
                  </a:cubicBezTo>
                  <a:close/>
                </a:path>
              </a:pathLst>
            </a:custGeom>
            <a:solidFill>
              <a:srgbClr val="E9EDED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0"/>
              <a:ext cx="1339622" cy="231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928191" y="3628563"/>
            <a:ext cx="2365735" cy="2365735"/>
            <a:chOff x="0" y="0"/>
            <a:chExt cx="812800" cy="8128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228600" cap="sq">
              <a:solidFill>
                <a:srgbClr val="18B7AC"/>
              </a:solidFill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ln>
              <a:noFill/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6" name="TextBox 56"/>
          <p:cNvSpPr txBox="1"/>
          <p:nvPr/>
        </p:nvSpPr>
        <p:spPr>
          <a:xfrm>
            <a:off x="4705435" y="1942634"/>
            <a:ext cx="3914538" cy="369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400" dirty="0"/>
              <a:t>Older people are unhappy</a:t>
            </a:r>
            <a:endParaRPr lang="en-CA" sz="2400" dirty="0"/>
          </a:p>
        </p:txBody>
      </p:sp>
      <p:sp>
        <p:nvSpPr>
          <p:cNvPr id="58" name="TextBox 58"/>
          <p:cNvSpPr txBox="1"/>
          <p:nvPr/>
        </p:nvSpPr>
        <p:spPr>
          <a:xfrm>
            <a:off x="4152590" y="3417706"/>
            <a:ext cx="3914538" cy="369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400" dirty="0"/>
              <a:t>Seniors are wealthy</a:t>
            </a:r>
            <a:endParaRPr lang="en-CA" sz="2400" dirty="0"/>
          </a:p>
        </p:txBody>
      </p:sp>
      <p:sp>
        <p:nvSpPr>
          <p:cNvPr id="60" name="TextBox 60"/>
          <p:cNvSpPr txBox="1"/>
          <p:nvPr/>
        </p:nvSpPr>
        <p:spPr>
          <a:xfrm>
            <a:off x="4448753" y="4828209"/>
            <a:ext cx="3914538" cy="369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400" dirty="0"/>
              <a:t>Memory loss is normal</a:t>
            </a:r>
            <a:endParaRPr lang="en-CA" sz="2400" dirty="0"/>
          </a:p>
        </p:txBody>
      </p:sp>
      <p:sp>
        <p:nvSpPr>
          <p:cNvPr id="62" name="TextBox 62"/>
          <p:cNvSpPr txBox="1"/>
          <p:nvPr/>
        </p:nvSpPr>
        <p:spPr>
          <a:xfrm>
            <a:off x="3988087" y="6223160"/>
            <a:ext cx="531326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dirty="0"/>
              <a:t>Seniors can’t use technology</a:t>
            </a:r>
            <a:endParaRPr lang="en-CA" sz="2400" dirty="0"/>
          </a:p>
        </p:txBody>
      </p:sp>
      <p:sp>
        <p:nvSpPr>
          <p:cNvPr id="64" name="TextBox 64"/>
          <p:cNvSpPr txBox="1"/>
          <p:nvPr/>
        </p:nvSpPr>
        <p:spPr>
          <a:xfrm>
            <a:off x="4194113" y="7619444"/>
            <a:ext cx="5081468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dirty="0"/>
              <a:t>Older workers aren’t as effective</a:t>
            </a:r>
            <a:endParaRPr lang="en-CA" sz="2400" dirty="0"/>
          </a:p>
        </p:txBody>
      </p:sp>
      <p:sp>
        <p:nvSpPr>
          <p:cNvPr id="68" name="TextBox 68"/>
          <p:cNvSpPr txBox="1"/>
          <p:nvPr/>
        </p:nvSpPr>
        <p:spPr>
          <a:xfrm>
            <a:off x="1561630" y="4617037"/>
            <a:ext cx="1140358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900" b="1" dirty="0">
                <a:solidFill>
                  <a:srgbClr val="08454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  <a:sym typeface="Open Sauce Bold"/>
              </a:rPr>
              <a:t>MYTH</a:t>
            </a:r>
          </a:p>
        </p:txBody>
      </p:sp>
      <p:sp>
        <p:nvSpPr>
          <p:cNvPr id="70" name="Freeform 70"/>
          <p:cNvSpPr/>
          <p:nvPr/>
        </p:nvSpPr>
        <p:spPr>
          <a:xfrm>
            <a:off x="3518676" y="4667318"/>
            <a:ext cx="718449" cy="718449"/>
          </a:xfrm>
          <a:custGeom>
            <a:avLst/>
            <a:gdLst/>
            <a:ahLst/>
            <a:cxnLst/>
            <a:rect l="l" t="t" r="r" b="b"/>
            <a:pathLst>
              <a:path w="718449" h="718449">
                <a:moveTo>
                  <a:pt x="0" y="0"/>
                </a:moveTo>
                <a:lnTo>
                  <a:pt x="718449" y="0"/>
                </a:lnTo>
                <a:lnTo>
                  <a:pt x="718449" y="718449"/>
                </a:lnTo>
                <a:lnTo>
                  <a:pt x="0" y="71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CA"/>
          </a:p>
        </p:txBody>
      </p:sp>
      <p:sp>
        <p:nvSpPr>
          <p:cNvPr id="71" name="Freeform 71"/>
          <p:cNvSpPr/>
          <p:nvPr/>
        </p:nvSpPr>
        <p:spPr>
          <a:xfrm>
            <a:off x="3518676" y="6101451"/>
            <a:ext cx="718449" cy="718449"/>
          </a:xfrm>
          <a:custGeom>
            <a:avLst/>
            <a:gdLst/>
            <a:ahLst/>
            <a:cxnLst/>
            <a:rect l="l" t="t" r="r" b="b"/>
            <a:pathLst>
              <a:path w="718449" h="718449">
                <a:moveTo>
                  <a:pt x="0" y="0"/>
                </a:moveTo>
                <a:lnTo>
                  <a:pt x="718449" y="0"/>
                </a:lnTo>
                <a:lnTo>
                  <a:pt x="718449" y="718449"/>
                </a:lnTo>
                <a:lnTo>
                  <a:pt x="0" y="71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CA"/>
          </a:p>
        </p:txBody>
      </p:sp>
      <p:sp>
        <p:nvSpPr>
          <p:cNvPr id="72" name="Freeform 72"/>
          <p:cNvSpPr/>
          <p:nvPr/>
        </p:nvSpPr>
        <p:spPr>
          <a:xfrm>
            <a:off x="3518676" y="7371390"/>
            <a:ext cx="718449" cy="718449"/>
          </a:xfrm>
          <a:custGeom>
            <a:avLst/>
            <a:gdLst/>
            <a:ahLst/>
            <a:cxnLst/>
            <a:rect l="l" t="t" r="r" b="b"/>
            <a:pathLst>
              <a:path w="718449" h="718449">
                <a:moveTo>
                  <a:pt x="0" y="0"/>
                </a:moveTo>
                <a:lnTo>
                  <a:pt x="718449" y="0"/>
                </a:lnTo>
                <a:lnTo>
                  <a:pt x="718449" y="718449"/>
                </a:lnTo>
                <a:lnTo>
                  <a:pt x="0" y="71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CA"/>
          </a:p>
        </p:txBody>
      </p:sp>
      <p:sp>
        <p:nvSpPr>
          <p:cNvPr id="78" name="Title 1">
            <a:extLst>
              <a:ext uri="{FF2B5EF4-FFF2-40B4-BE49-F238E27FC236}">
                <a16:creationId xmlns:a16="http://schemas.microsoft.com/office/drawing/2014/main" id="{BE87C1AC-0302-BF56-353B-810F3D9DB5DE}"/>
              </a:ext>
            </a:extLst>
          </p:cNvPr>
          <p:cNvSpPr txBox="1">
            <a:spLocks/>
          </p:cNvSpPr>
          <p:nvPr/>
        </p:nvSpPr>
        <p:spPr>
          <a:xfrm>
            <a:off x="418023" y="140557"/>
            <a:ext cx="9296400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8454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/>
              <a:t>Challenging Myths About Ageing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8EB77E92-17FF-B150-4F31-4B376516527D}"/>
              </a:ext>
            </a:extLst>
          </p:cNvPr>
          <p:cNvCxnSpPr>
            <a:cxnSpLocks/>
          </p:cNvCxnSpPr>
          <p:nvPr/>
        </p:nvCxnSpPr>
        <p:spPr>
          <a:xfrm>
            <a:off x="606171" y="1028700"/>
            <a:ext cx="2362200" cy="0"/>
          </a:xfrm>
          <a:prstGeom prst="line">
            <a:avLst/>
          </a:prstGeom>
          <a:ln w="28575">
            <a:solidFill>
              <a:srgbClr val="18B7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79B87-F81D-D02E-85ED-5EB683FEE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D40E94F0-2A09-38A1-4F4D-32B28B2CAE1E}"/>
              </a:ext>
            </a:extLst>
          </p:cNvPr>
          <p:cNvGrpSpPr/>
          <p:nvPr/>
        </p:nvGrpSpPr>
        <p:grpSpPr>
          <a:xfrm rot="-10800000">
            <a:off x="3261675" y="1562100"/>
            <a:ext cx="5760000" cy="1130400"/>
            <a:chOff x="0" y="0"/>
            <a:chExt cx="1339622" cy="23126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A725660-6E43-677D-2F4D-6F95539490E4}"/>
                </a:ext>
              </a:extLst>
            </p:cNvPr>
            <p:cNvSpPr/>
            <p:nvPr/>
          </p:nvSpPr>
          <p:spPr>
            <a:xfrm>
              <a:off x="0" y="0"/>
              <a:ext cx="1339622" cy="231262"/>
            </a:xfrm>
            <a:custGeom>
              <a:avLst/>
              <a:gdLst/>
              <a:ahLst/>
              <a:cxnLst/>
              <a:rect l="l" t="t" r="r" b="b"/>
              <a:pathLst>
                <a:path w="1339622" h="231262">
                  <a:moveTo>
                    <a:pt x="115631" y="0"/>
                  </a:moveTo>
                  <a:lnTo>
                    <a:pt x="1223991" y="0"/>
                  </a:lnTo>
                  <a:cubicBezTo>
                    <a:pt x="1254658" y="0"/>
                    <a:pt x="1284069" y="12183"/>
                    <a:pt x="1305754" y="33868"/>
                  </a:cubicBezTo>
                  <a:cubicBezTo>
                    <a:pt x="1327439" y="55553"/>
                    <a:pt x="1339622" y="84964"/>
                    <a:pt x="1339622" y="115631"/>
                  </a:cubicBezTo>
                  <a:lnTo>
                    <a:pt x="1339622" y="115631"/>
                  </a:lnTo>
                  <a:cubicBezTo>
                    <a:pt x="1339622" y="179492"/>
                    <a:pt x="1287852" y="231262"/>
                    <a:pt x="1223991" y="231262"/>
                  </a:cubicBezTo>
                  <a:lnTo>
                    <a:pt x="115631" y="231262"/>
                  </a:lnTo>
                  <a:cubicBezTo>
                    <a:pt x="51770" y="231262"/>
                    <a:pt x="0" y="179492"/>
                    <a:pt x="0" y="115631"/>
                  </a:cubicBezTo>
                  <a:lnTo>
                    <a:pt x="0" y="115631"/>
                  </a:lnTo>
                  <a:cubicBezTo>
                    <a:pt x="0" y="51770"/>
                    <a:pt x="51770" y="0"/>
                    <a:pt x="115631" y="0"/>
                  </a:cubicBezTo>
                  <a:close/>
                </a:path>
              </a:pathLst>
            </a:custGeom>
            <a:solidFill>
              <a:srgbClr val="E9EDED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B58C9A4-E749-79A4-0C46-1A8D50A4109C}"/>
                </a:ext>
              </a:extLst>
            </p:cNvPr>
            <p:cNvSpPr txBox="1"/>
            <p:nvPr/>
          </p:nvSpPr>
          <p:spPr>
            <a:xfrm>
              <a:off x="0" y="0"/>
              <a:ext cx="1339622" cy="231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FC3EE87B-73CF-A4D5-FDA6-83641BAD2A08}"/>
              </a:ext>
            </a:extLst>
          </p:cNvPr>
          <p:cNvGrpSpPr/>
          <p:nvPr/>
        </p:nvGrpSpPr>
        <p:grpSpPr>
          <a:xfrm rot="-10800000">
            <a:off x="9251400" y="1562418"/>
            <a:ext cx="5760000" cy="1130400"/>
            <a:chOff x="0" y="0"/>
            <a:chExt cx="1339622" cy="231262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E156A27-510D-8FDD-C591-94D1CD7D9B32}"/>
                </a:ext>
              </a:extLst>
            </p:cNvPr>
            <p:cNvSpPr/>
            <p:nvPr/>
          </p:nvSpPr>
          <p:spPr>
            <a:xfrm>
              <a:off x="0" y="0"/>
              <a:ext cx="1339622" cy="231262"/>
            </a:xfrm>
            <a:custGeom>
              <a:avLst/>
              <a:gdLst/>
              <a:ahLst/>
              <a:cxnLst/>
              <a:rect l="l" t="t" r="r" b="b"/>
              <a:pathLst>
                <a:path w="1339622" h="231262">
                  <a:moveTo>
                    <a:pt x="115631" y="0"/>
                  </a:moveTo>
                  <a:lnTo>
                    <a:pt x="1223991" y="0"/>
                  </a:lnTo>
                  <a:cubicBezTo>
                    <a:pt x="1254658" y="0"/>
                    <a:pt x="1284069" y="12183"/>
                    <a:pt x="1305754" y="33868"/>
                  </a:cubicBezTo>
                  <a:cubicBezTo>
                    <a:pt x="1327439" y="55553"/>
                    <a:pt x="1339622" y="84964"/>
                    <a:pt x="1339622" y="115631"/>
                  </a:cubicBezTo>
                  <a:lnTo>
                    <a:pt x="1339622" y="115631"/>
                  </a:lnTo>
                  <a:cubicBezTo>
                    <a:pt x="1339622" y="179492"/>
                    <a:pt x="1287852" y="231262"/>
                    <a:pt x="1223991" y="231262"/>
                  </a:cubicBezTo>
                  <a:lnTo>
                    <a:pt x="115631" y="231262"/>
                  </a:lnTo>
                  <a:cubicBezTo>
                    <a:pt x="51770" y="231262"/>
                    <a:pt x="0" y="179492"/>
                    <a:pt x="0" y="115631"/>
                  </a:cubicBezTo>
                  <a:lnTo>
                    <a:pt x="0" y="115631"/>
                  </a:lnTo>
                  <a:cubicBezTo>
                    <a:pt x="0" y="51770"/>
                    <a:pt x="51770" y="0"/>
                    <a:pt x="115631" y="0"/>
                  </a:cubicBezTo>
                  <a:close/>
                </a:path>
              </a:pathLst>
            </a:custGeom>
            <a:solidFill>
              <a:srgbClr val="E9EDED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43CD627A-594B-4876-1342-C172CE8063F7}"/>
                </a:ext>
              </a:extLst>
            </p:cNvPr>
            <p:cNvSpPr txBox="1"/>
            <p:nvPr/>
          </p:nvSpPr>
          <p:spPr>
            <a:xfrm>
              <a:off x="0" y="0"/>
              <a:ext cx="1339622" cy="231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3418AE2F-B5FA-7947-516D-909986646235}"/>
              </a:ext>
            </a:extLst>
          </p:cNvPr>
          <p:cNvGrpSpPr/>
          <p:nvPr/>
        </p:nvGrpSpPr>
        <p:grpSpPr>
          <a:xfrm rot="-10800000">
            <a:off x="3384000" y="3037172"/>
            <a:ext cx="5760000" cy="1130400"/>
            <a:chOff x="0" y="0"/>
            <a:chExt cx="1339622" cy="231262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3B47458E-CCFE-43BA-FC58-58FDFDDF60DB}"/>
                </a:ext>
              </a:extLst>
            </p:cNvPr>
            <p:cNvSpPr/>
            <p:nvPr/>
          </p:nvSpPr>
          <p:spPr>
            <a:xfrm>
              <a:off x="0" y="0"/>
              <a:ext cx="1339622" cy="231262"/>
            </a:xfrm>
            <a:custGeom>
              <a:avLst/>
              <a:gdLst/>
              <a:ahLst/>
              <a:cxnLst/>
              <a:rect l="l" t="t" r="r" b="b"/>
              <a:pathLst>
                <a:path w="1339622" h="231262">
                  <a:moveTo>
                    <a:pt x="115631" y="0"/>
                  </a:moveTo>
                  <a:lnTo>
                    <a:pt x="1223991" y="0"/>
                  </a:lnTo>
                  <a:cubicBezTo>
                    <a:pt x="1254658" y="0"/>
                    <a:pt x="1284069" y="12183"/>
                    <a:pt x="1305754" y="33868"/>
                  </a:cubicBezTo>
                  <a:cubicBezTo>
                    <a:pt x="1327439" y="55553"/>
                    <a:pt x="1339622" y="84964"/>
                    <a:pt x="1339622" y="115631"/>
                  </a:cubicBezTo>
                  <a:lnTo>
                    <a:pt x="1339622" y="115631"/>
                  </a:lnTo>
                  <a:cubicBezTo>
                    <a:pt x="1339622" y="179492"/>
                    <a:pt x="1287852" y="231262"/>
                    <a:pt x="1223991" y="231262"/>
                  </a:cubicBezTo>
                  <a:lnTo>
                    <a:pt x="115631" y="231262"/>
                  </a:lnTo>
                  <a:cubicBezTo>
                    <a:pt x="51770" y="231262"/>
                    <a:pt x="0" y="179492"/>
                    <a:pt x="0" y="115631"/>
                  </a:cubicBezTo>
                  <a:lnTo>
                    <a:pt x="0" y="115631"/>
                  </a:lnTo>
                  <a:cubicBezTo>
                    <a:pt x="0" y="51770"/>
                    <a:pt x="51770" y="0"/>
                    <a:pt x="115631" y="0"/>
                  </a:cubicBezTo>
                  <a:close/>
                </a:path>
              </a:pathLst>
            </a:custGeom>
            <a:solidFill>
              <a:srgbClr val="E9EDED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24E1B940-E542-5EA4-7CD9-6151C4B75909}"/>
                </a:ext>
              </a:extLst>
            </p:cNvPr>
            <p:cNvSpPr txBox="1"/>
            <p:nvPr/>
          </p:nvSpPr>
          <p:spPr>
            <a:xfrm>
              <a:off x="0" y="0"/>
              <a:ext cx="1339622" cy="231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6C9E2A4B-A7C9-075B-E296-9A5B9BB08755}"/>
              </a:ext>
            </a:extLst>
          </p:cNvPr>
          <p:cNvGrpSpPr/>
          <p:nvPr/>
        </p:nvGrpSpPr>
        <p:grpSpPr>
          <a:xfrm rot="-10800000">
            <a:off x="9299422" y="3011880"/>
            <a:ext cx="5760000" cy="1130400"/>
            <a:chOff x="0" y="0"/>
            <a:chExt cx="1339622" cy="231262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107C1461-9688-1F8F-DD8D-F850DDC5D5D5}"/>
                </a:ext>
              </a:extLst>
            </p:cNvPr>
            <p:cNvSpPr/>
            <p:nvPr/>
          </p:nvSpPr>
          <p:spPr>
            <a:xfrm>
              <a:off x="0" y="0"/>
              <a:ext cx="1339622" cy="231262"/>
            </a:xfrm>
            <a:custGeom>
              <a:avLst/>
              <a:gdLst/>
              <a:ahLst/>
              <a:cxnLst/>
              <a:rect l="l" t="t" r="r" b="b"/>
              <a:pathLst>
                <a:path w="1339622" h="231262">
                  <a:moveTo>
                    <a:pt x="115631" y="0"/>
                  </a:moveTo>
                  <a:lnTo>
                    <a:pt x="1223991" y="0"/>
                  </a:lnTo>
                  <a:cubicBezTo>
                    <a:pt x="1254658" y="0"/>
                    <a:pt x="1284069" y="12183"/>
                    <a:pt x="1305754" y="33868"/>
                  </a:cubicBezTo>
                  <a:cubicBezTo>
                    <a:pt x="1327439" y="55553"/>
                    <a:pt x="1339622" y="84964"/>
                    <a:pt x="1339622" y="115631"/>
                  </a:cubicBezTo>
                  <a:lnTo>
                    <a:pt x="1339622" y="115631"/>
                  </a:lnTo>
                  <a:cubicBezTo>
                    <a:pt x="1339622" y="179492"/>
                    <a:pt x="1287852" y="231262"/>
                    <a:pt x="1223991" y="231262"/>
                  </a:cubicBezTo>
                  <a:lnTo>
                    <a:pt x="115631" y="231262"/>
                  </a:lnTo>
                  <a:cubicBezTo>
                    <a:pt x="51770" y="231262"/>
                    <a:pt x="0" y="179492"/>
                    <a:pt x="0" y="115631"/>
                  </a:cubicBezTo>
                  <a:lnTo>
                    <a:pt x="0" y="115631"/>
                  </a:lnTo>
                  <a:cubicBezTo>
                    <a:pt x="0" y="51770"/>
                    <a:pt x="51770" y="0"/>
                    <a:pt x="115631" y="0"/>
                  </a:cubicBezTo>
                  <a:close/>
                </a:path>
              </a:pathLst>
            </a:custGeom>
            <a:solidFill>
              <a:srgbClr val="E9EDED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398C534F-E80D-C59D-92E3-A6443CC4889B}"/>
                </a:ext>
              </a:extLst>
            </p:cNvPr>
            <p:cNvSpPr txBox="1"/>
            <p:nvPr/>
          </p:nvSpPr>
          <p:spPr>
            <a:xfrm>
              <a:off x="0" y="0"/>
              <a:ext cx="1339622" cy="231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4E20C121-888C-4C21-2724-B7FAC9C10221}"/>
              </a:ext>
            </a:extLst>
          </p:cNvPr>
          <p:cNvSpPr/>
          <p:nvPr/>
        </p:nvSpPr>
        <p:spPr>
          <a:xfrm>
            <a:off x="14445351" y="1768076"/>
            <a:ext cx="718449" cy="718449"/>
          </a:xfrm>
          <a:custGeom>
            <a:avLst/>
            <a:gdLst/>
            <a:ahLst/>
            <a:cxnLst/>
            <a:rect l="l" t="t" r="r" b="b"/>
            <a:pathLst>
              <a:path w="718449" h="718449">
                <a:moveTo>
                  <a:pt x="0" y="0"/>
                </a:moveTo>
                <a:lnTo>
                  <a:pt x="718449" y="0"/>
                </a:lnTo>
                <a:lnTo>
                  <a:pt x="718449" y="718449"/>
                </a:lnTo>
                <a:lnTo>
                  <a:pt x="0" y="71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0F6B62E4-25A5-2EC8-B5F0-CB294406A20C}"/>
              </a:ext>
            </a:extLst>
          </p:cNvPr>
          <p:cNvSpPr/>
          <p:nvPr/>
        </p:nvSpPr>
        <p:spPr>
          <a:xfrm>
            <a:off x="3119972" y="1768394"/>
            <a:ext cx="718449" cy="718449"/>
          </a:xfrm>
          <a:custGeom>
            <a:avLst/>
            <a:gdLst/>
            <a:ahLst/>
            <a:cxnLst/>
            <a:rect l="l" t="t" r="r" b="b"/>
            <a:pathLst>
              <a:path w="718449" h="718449">
                <a:moveTo>
                  <a:pt x="0" y="0"/>
                </a:moveTo>
                <a:lnTo>
                  <a:pt x="718449" y="0"/>
                </a:lnTo>
                <a:lnTo>
                  <a:pt x="718449" y="718449"/>
                </a:lnTo>
                <a:lnTo>
                  <a:pt x="0" y="718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CA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110FF79F-AF17-2BF8-1633-A28232A5E78B}"/>
              </a:ext>
            </a:extLst>
          </p:cNvPr>
          <p:cNvSpPr/>
          <p:nvPr/>
        </p:nvSpPr>
        <p:spPr>
          <a:xfrm>
            <a:off x="3119972" y="3217856"/>
            <a:ext cx="718449" cy="718449"/>
          </a:xfrm>
          <a:custGeom>
            <a:avLst/>
            <a:gdLst/>
            <a:ahLst/>
            <a:cxnLst/>
            <a:rect l="l" t="t" r="r" b="b"/>
            <a:pathLst>
              <a:path w="718449" h="718449">
                <a:moveTo>
                  <a:pt x="0" y="0"/>
                </a:moveTo>
                <a:lnTo>
                  <a:pt x="718449" y="0"/>
                </a:lnTo>
                <a:lnTo>
                  <a:pt x="718449" y="718449"/>
                </a:lnTo>
                <a:lnTo>
                  <a:pt x="0" y="718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CA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4E63D7F5-B5F0-DBDE-A056-D2646322D3A3}"/>
              </a:ext>
            </a:extLst>
          </p:cNvPr>
          <p:cNvSpPr/>
          <p:nvPr/>
        </p:nvSpPr>
        <p:spPr>
          <a:xfrm>
            <a:off x="14445351" y="3243148"/>
            <a:ext cx="718449" cy="718449"/>
          </a:xfrm>
          <a:custGeom>
            <a:avLst/>
            <a:gdLst/>
            <a:ahLst/>
            <a:cxnLst/>
            <a:rect l="l" t="t" r="r" b="b"/>
            <a:pathLst>
              <a:path w="718449" h="718449">
                <a:moveTo>
                  <a:pt x="0" y="0"/>
                </a:moveTo>
                <a:lnTo>
                  <a:pt x="718449" y="0"/>
                </a:lnTo>
                <a:lnTo>
                  <a:pt x="718449" y="718449"/>
                </a:lnTo>
                <a:lnTo>
                  <a:pt x="0" y="71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0CAA575E-82AC-1A89-4230-84C5F807FC8B}"/>
              </a:ext>
            </a:extLst>
          </p:cNvPr>
          <p:cNvGrpSpPr/>
          <p:nvPr/>
        </p:nvGrpSpPr>
        <p:grpSpPr>
          <a:xfrm rot="-10800000">
            <a:off x="3358676" y="4494569"/>
            <a:ext cx="5760000" cy="1130400"/>
            <a:chOff x="0" y="0"/>
            <a:chExt cx="1339622" cy="231262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26FC3510-6C96-831F-17A4-346B6DFB2EEA}"/>
                </a:ext>
              </a:extLst>
            </p:cNvPr>
            <p:cNvSpPr/>
            <p:nvPr/>
          </p:nvSpPr>
          <p:spPr>
            <a:xfrm>
              <a:off x="0" y="0"/>
              <a:ext cx="1339622" cy="231262"/>
            </a:xfrm>
            <a:custGeom>
              <a:avLst/>
              <a:gdLst/>
              <a:ahLst/>
              <a:cxnLst/>
              <a:rect l="l" t="t" r="r" b="b"/>
              <a:pathLst>
                <a:path w="1339622" h="231262">
                  <a:moveTo>
                    <a:pt x="115631" y="0"/>
                  </a:moveTo>
                  <a:lnTo>
                    <a:pt x="1223991" y="0"/>
                  </a:lnTo>
                  <a:cubicBezTo>
                    <a:pt x="1254658" y="0"/>
                    <a:pt x="1284069" y="12183"/>
                    <a:pt x="1305754" y="33868"/>
                  </a:cubicBezTo>
                  <a:cubicBezTo>
                    <a:pt x="1327439" y="55553"/>
                    <a:pt x="1339622" y="84964"/>
                    <a:pt x="1339622" y="115631"/>
                  </a:cubicBezTo>
                  <a:lnTo>
                    <a:pt x="1339622" y="115631"/>
                  </a:lnTo>
                  <a:cubicBezTo>
                    <a:pt x="1339622" y="179492"/>
                    <a:pt x="1287852" y="231262"/>
                    <a:pt x="1223991" y="231262"/>
                  </a:cubicBezTo>
                  <a:lnTo>
                    <a:pt x="115631" y="231262"/>
                  </a:lnTo>
                  <a:cubicBezTo>
                    <a:pt x="51770" y="231262"/>
                    <a:pt x="0" y="179492"/>
                    <a:pt x="0" y="115631"/>
                  </a:cubicBezTo>
                  <a:lnTo>
                    <a:pt x="0" y="115631"/>
                  </a:lnTo>
                  <a:cubicBezTo>
                    <a:pt x="0" y="51770"/>
                    <a:pt x="51770" y="0"/>
                    <a:pt x="115631" y="0"/>
                  </a:cubicBezTo>
                  <a:close/>
                </a:path>
              </a:pathLst>
            </a:custGeom>
            <a:solidFill>
              <a:srgbClr val="E9EDED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32DDCF40-E85A-9427-B4D4-0B382D1961E3}"/>
                </a:ext>
              </a:extLst>
            </p:cNvPr>
            <p:cNvSpPr txBox="1"/>
            <p:nvPr/>
          </p:nvSpPr>
          <p:spPr>
            <a:xfrm>
              <a:off x="0" y="0"/>
              <a:ext cx="1339622" cy="231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C429ECB1-D93E-CA84-1610-2383C69AF399}"/>
              </a:ext>
            </a:extLst>
          </p:cNvPr>
          <p:cNvGrpSpPr/>
          <p:nvPr/>
        </p:nvGrpSpPr>
        <p:grpSpPr>
          <a:xfrm rot="-10800000">
            <a:off x="9299422" y="4461342"/>
            <a:ext cx="5760000" cy="1130400"/>
            <a:chOff x="0" y="0"/>
            <a:chExt cx="1339622" cy="231262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FA6E0EBC-9CA4-3DFB-0DB9-8CC5B99060C3}"/>
                </a:ext>
              </a:extLst>
            </p:cNvPr>
            <p:cNvSpPr/>
            <p:nvPr/>
          </p:nvSpPr>
          <p:spPr>
            <a:xfrm>
              <a:off x="0" y="0"/>
              <a:ext cx="1339622" cy="231262"/>
            </a:xfrm>
            <a:custGeom>
              <a:avLst/>
              <a:gdLst/>
              <a:ahLst/>
              <a:cxnLst/>
              <a:rect l="l" t="t" r="r" b="b"/>
              <a:pathLst>
                <a:path w="1339622" h="231262">
                  <a:moveTo>
                    <a:pt x="115631" y="0"/>
                  </a:moveTo>
                  <a:lnTo>
                    <a:pt x="1223991" y="0"/>
                  </a:lnTo>
                  <a:cubicBezTo>
                    <a:pt x="1254658" y="0"/>
                    <a:pt x="1284069" y="12183"/>
                    <a:pt x="1305754" y="33868"/>
                  </a:cubicBezTo>
                  <a:cubicBezTo>
                    <a:pt x="1327439" y="55553"/>
                    <a:pt x="1339622" y="84964"/>
                    <a:pt x="1339622" y="115631"/>
                  </a:cubicBezTo>
                  <a:lnTo>
                    <a:pt x="1339622" y="115631"/>
                  </a:lnTo>
                  <a:cubicBezTo>
                    <a:pt x="1339622" y="179492"/>
                    <a:pt x="1287852" y="231262"/>
                    <a:pt x="1223991" y="231262"/>
                  </a:cubicBezTo>
                  <a:lnTo>
                    <a:pt x="115631" y="231262"/>
                  </a:lnTo>
                  <a:cubicBezTo>
                    <a:pt x="51770" y="231262"/>
                    <a:pt x="0" y="179492"/>
                    <a:pt x="0" y="115631"/>
                  </a:cubicBezTo>
                  <a:lnTo>
                    <a:pt x="0" y="115631"/>
                  </a:lnTo>
                  <a:cubicBezTo>
                    <a:pt x="0" y="51770"/>
                    <a:pt x="51770" y="0"/>
                    <a:pt x="115631" y="0"/>
                  </a:cubicBezTo>
                  <a:close/>
                </a:path>
              </a:pathLst>
            </a:custGeom>
            <a:solidFill>
              <a:srgbClr val="E9EDED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A32A659F-5DD3-7121-0257-F78A728400F1}"/>
                </a:ext>
              </a:extLst>
            </p:cNvPr>
            <p:cNvSpPr txBox="1"/>
            <p:nvPr/>
          </p:nvSpPr>
          <p:spPr>
            <a:xfrm>
              <a:off x="0" y="0"/>
              <a:ext cx="1339622" cy="231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sp>
        <p:nvSpPr>
          <p:cNvPr id="25" name="Freeform 25">
            <a:extLst>
              <a:ext uri="{FF2B5EF4-FFF2-40B4-BE49-F238E27FC236}">
                <a16:creationId xmlns:a16="http://schemas.microsoft.com/office/drawing/2014/main" id="{78894157-FA4A-BFDA-70F9-8CFB5118165E}"/>
              </a:ext>
            </a:extLst>
          </p:cNvPr>
          <p:cNvSpPr/>
          <p:nvPr/>
        </p:nvSpPr>
        <p:spPr>
          <a:xfrm>
            <a:off x="14445351" y="4653651"/>
            <a:ext cx="718449" cy="718449"/>
          </a:xfrm>
          <a:custGeom>
            <a:avLst/>
            <a:gdLst/>
            <a:ahLst/>
            <a:cxnLst/>
            <a:rect l="l" t="t" r="r" b="b"/>
            <a:pathLst>
              <a:path w="718449" h="718449">
                <a:moveTo>
                  <a:pt x="0" y="0"/>
                </a:moveTo>
                <a:lnTo>
                  <a:pt x="718449" y="0"/>
                </a:lnTo>
                <a:lnTo>
                  <a:pt x="718449" y="718449"/>
                </a:lnTo>
                <a:lnTo>
                  <a:pt x="0" y="71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26" name="Group 26">
            <a:extLst>
              <a:ext uri="{FF2B5EF4-FFF2-40B4-BE49-F238E27FC236}">
                <a16:creationId xmlns:a16="http://schemas.microsoft.com/office/drawing/2014/main" id="{B5A6FE66-9300-7F6E-3026-FDF750375E2E}"/>
              </a:ext>
            </a:extLst>
          </p:cNvPr>
          <p:cNvGrpSpPr/>
          <p:nvPr/>
        </p:nvGrpSpPr>
        <p:grpSpPr>
          <a:xfrm rot="-10800000">
            <a:off x="3336221" y="5915069"/>
            <a:ext cx="5760000" cy="1130400"/>
            <a:chOff x="0" y="0"/>
            <a:chExt cx="1339622" cy="231262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DB7A17D4-B0B5-F914-6EBB-40923B671983}"/>
                </a:ext>
              </a:extLst>
            </p:cNvPr>
            <p:cNvSpPr/>
            <p:nvPr/>
          </p:nvSpPr>
          <p:spPr>
            <a:xfrm>
              <a:off x="0" y="0"/>
              <a:ext cx="1339622" cy="231262"/>
            </a:xfrm>
            <a:custGeom>
              <a:avLst/>
              <a:gdLst/>
              <a:ahLst/>
              <a:cxnLst/>
              <a:rect l="l" t="t" r="r" b="b"/>
              <a:pathLst>
                <a:path w="1339622" h="231262">
                  <a:moveTo>
                    <a:pt x="115631" y="0"/>
                  </a:moveTo>
                  <a:lnTo>
                    <a:pt x="1223991" y="0"/>
                  </a:lnTo>
                  <a:cubicBezTo>
                    <a:pt x="1254658" y="0"/>
                    <a:pt x="1284069" y="12183"/>
                    <a:pt x="1305754" y="33868"/>
                  </a:cubicBezTo>
                  <a:cubicBezTo>
                    <a:pt x="1327439" y="55553"/>
                    <a:pt x="1339622" y="84964"/>
                    <a:pt x="1339622" y="115631"/>
                  </a:cubicBezTo>
                  <a:lnTo>
                    <a:pt x="1339622" y="115631"/>
                  </a:lnTo>
                  <a:cubicBezTo>
                    <a:pt x="1339622" y="179492"/>
                    <a:pt x="1287852" y="231262"/>
                    <a:pt x="1223991" y="231262"/>
                  </a:cubicBezTo>
                  <a:lnTo>
                    <a:pt x="115631" y="231262"/>
                  </a:lnTo>
                  <a:cubicBezTo>
                    <a:pt x="51770" y="231262"/>
                    <a:pt x="0" y="179492"/>
                    <a:pt x="0" y="115631"/>
                  </a:cubicBezTo>
                  <a:lnTo>
                    <a:pt x="0" y="115631"/>
                  </a:lnTo>
                  <a:cubicBezTo>
                    <a:pt x="0" y="51770"/>
                    <a:pt x="51770" y="0"/>
                    <a:pt x="115631" y="0"/>
                  </a:cubicBezTo>
                  <a:close/>
                </a:path>
              </a:pathLst>
            </a:custGeom>
            <a:solidFill>
              <a:srgbClr val="E9EDED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1913EE85-3F34-0ACA-CEC6-F8691BF4A9BF}"/>
                </a:ext>
              </a:extLst>
            </p:cNvPr>
            <p:cNvSpPr txBox="1"/>
            <p:nvPr/>
          </p:nvSpPr>
          <p:spPr>
            <a:xfrm>
              <a:off x="0" y="0"/>
              <a:ext cx="1339622" cy="231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1CB56184-EDEB-CAE7-E3A0-0B43FBEC3720}"/>
              </a:ext>
            </a:extLst>
          </p:cNvPr>
          <p:cNvGrpSpPr/>
          <p:nvPr/>
        </p:nvGrpSpPr>
        <p:grpSpPr>
          <a:xfrm rot="-10800000">
            <a:off x="9299422" y="5994299"/>
            <a:ext cx="5760000" cy="1130400"/>
            <a:chOff x="0" y="0"/>
            <a:chExt cx="1339622" cy="231262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EDDD9E54-2B17-071C-12D1-532307FF9069}"/>
                </a:ext>
              </a:extLst>
            </p:cNvPr>
            <p:cNvSpPr/>
            <p:nvPr/>
          </p:nvSpPr>
          <p:spPr>
            <a:xfrm>
              <a:off x="0" y="0"/>
              <a:ext cx="1339622" cy="231262"/>
            </a:xfrm>
            <a:custGeom>
              <a:avLst/>
              <a:gdLst/>
              <a:ahLst/>
              <a:cxnLst/>
              <a:rect l="l" t="t" r="r" b="b"/>
              <a:pathLst>
                <a:path w="1339622" h="231262">
                  <a:moveTo>
                    <a:pt x="115631" y="0"/>
                  </a:moveTo>
                  <a:lnTo>
                    <a:pt x="1223991" y="0"/>
                  </a:lnTo>
                  <a:cubicBezTo>
                    <a:pt x="1254658" y="0"/>
                    <a:pt x="1284069" y="12183"/>
                    <a:pt x="1305754" y="33868"/>
                  </a:cubicBezTo>
                  <a:cubicBezTo>
                    <a:pt x="1327439" y="55553"/>
                    <a:pt x="1339622" y="84964"/>
                    <a:pt x="1339622" y="115631"/>
                  </a:cubicBezTo>
                  <a:lnTo>
                    <a:pt x="1339622" y="115631"/>
                  </a:lnTo>
                  <a:cubicBezTo>
                    <a:pt x="1339622" y="179492"/>
                    <a:pt x="1287852" y="231262"/>
                    <a:pt x="1223991" y="231262"/>
                  </a:cubicBezTo>
                  <a:lnTo>
                    <a:pt x="115631" y="231262"/>
                  </a:lnTo>
                  <a:cubicBezTo>
                    <a:pt x="51770" y="231262"/>
                    <a:pt x="0" y="179492"/>
                    <a:pt x="0" y="115631"/>
                  </a:cubicBezTo>
                  <a:lnTo>
                    <a:pt x="0" y="115631"/>
                  </a:lnTo>
                  <a:cubicBezTo>
                    <a:pt x="0" y="51770"/>
                    <a:pt x="51770" y="0"/>
                    <a:pt x="115631" y="0"/>
                  </a:cubicBezTo>
                  <a:close/>
                </a:path>
              </a:pathLst>
            </a:custGeom>
            <a:solidFill>
              <a:srgbClr val="E9EDED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D9223CBC-441B-C015-7AA1-0A94D360613E}"/>
                </a:ext>
              </a:extLst>
            </p:cNvPr>
            <p:cNvSpPr txBox="1"/>
            <p:nvPr/>
          </p:nvSpPr>
          <p:spPr>
            <a:xfrm>
              <a:off x="0" y="0"/>
              <a:ext cx="1339622" cy="231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sp>
        <p:nvSpPr>
          <p:cNvPr id="32" name="Freeform 32">
            <a:extLst>
              <a:ext uri="{FF2B5EF4-FFF2-40B4-BE49-F238E27FC236}">
                <a16:creationId xmlns:a16="http://schemas.microsoft.com/office/drawing/2014/main" id="{5069FBD1-56F1-3BE6-C626-0CD712DCAE4F}"/>
              </a:ext>
            </a:extLst>
          </p:cNvPr>
          <p:cNvSpPr/>
          <p:nvPr/>
        </p:nvSpPr>
        <p:spPr>
          <a:xfrm>
            <a:off x="14445351" y="6101451"/>
            <a:ext cx="718449" cy="718449"/>
          </a:xfrm>
          <a:custGeom>
            <a:avLst/>
            <a:gdLst/>
            <a:ahLst/>
            <a:cxnLst/>
            <a:rect l="l" t="t" r="r" b="b"/>
            <a:pathLst>
              <a:path w="718449" h="718449">
                <a:moveTo>
                  <a:pt x="0" y="0"/>
                </a:moveTo>
                <a:lnTo>
                  <a:pt x="718449" y="0"/>
                </a:lnTo>
                <a:lnTo>
                  <a:pt x="718449" y="718449"/>
                </a:lnTo>
                <a:lnTo>
                  <a:pt x="0" y="71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33" name="Group 33">
            <a:extLst>
              <a:ext uri="{FF2B5EF4-FFF2-40B4-BE49-F238E27FC236}">
                <a16:creationId xmlns:a16="http://schemas.microsoft.com/office/drawing/2014/main" id="{E2871848-A06F-B490-D499-5DC84EA703DF}"/>
              </a:ext>
            </a:extLst>
          </p:cNvPr>
          <p:cNvGrpSpPr/>
          <p:nvPr/>
        </p:nvGrpSpPr>
        <p:grpSpPr>
          <a:xfrm rot="-10800000">
            <a:off x="3366019" y="7238910"/>
            <a:ext cx="5760000" cy="1130400"/>
            <a:chOff x="0" y="0"/>
            <a:chExt cx="1339622" cy="231262"/>
          </a:xfrm>
        </p:grpSpPr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BE2915F8-5F58-5724-5084-4455661C8C2A}"/>
                </a:ext>
              </a:extLst>
            </p:cNvPr>
            <p:cNvSpPr/>
            <p:nvPr/>
          </p:nvSpPr>
          <p:spPr>
            <a:xfrm>
              <a:off x="0" y="0"/>
              <a:ext cx="1339622" cy="231262"/>
            </a:xfrm>
            <a:custGeom>
              <a:avLst/>
              <a:gdLst/>
              <a:ahLst/>
              <a:cxnLst/>
              <a:rect l="l" t="t" r="r" b="b"/>
              <a:pathLst>
                <a:path w="1339622" h="231262">
                  <a:moveTo>
                    <a:pt x="115631" y="0"/>
                  </a:moveTo>
                  <a:lnTo>
                    <a:pt x="1223991" y="0"/>
                  </a:lnTo>
                  <a:cubicBezTo>
                    <a:pt x="1254658" y="0"/>
                    <a:pt x="1284069" y="12183"/>
                    <a:pt x="1305754" y="33868"/>
                  </a:cubicBezTo>
                  <a:cubicBezTo>
                    <a:pt x="1327439" y="55553"/>
                    <a:pt x="1339622" y="84964"/>
                    <a:pt x="1339622" y="115631"/>
                  </a:cubicBezTo>
                  <a:lnTo>
                    <a:pt x="1339622" y="115631"/>
                  </a:lnTo>
                  <a:cubicBezTo>
                    <a:pt x="1339622" y="179492"/>
                    <a:pt x="1287852" y="231262"/>
                    <a:pt x="1223991" y="231262"/>
                  </a:cubicBezTo>
                  <a:lnTo>
                    <a:pt x="115631" y="231262"/>
                  </a:lnTo>
                  <a:cubicBezTo>
                    <a:pt x="51770" y="231262"/>
                    <a:pt x="0" y="179492"/>
                    <a:pt x="0" y="115631"/>
                  </a:cubicBezTo>
                  <a:lnTo>
                    <a:pt x="0" y="115631"/>
                  </a:lnTo>
                  <a:cubicBezTo>
                    <a:pt x="0" y="51770"/>
                    <a:pt x="51770" y="0"/>
                    <a:pt x="115631" y="0"/>
                  </a:cubicBezTo>
                  <a:close/>
                </a:path>
              </a:pathLst>
            </a:custGeom>
            <a:solidFill>
              <a:srgbClr val="E9EDED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35" name="TextBox 35">
              <a:extLst>
                <a:ext uri="{FF2B5EF4-FFF2-40B4-BE49-F238E27FC236}">
                  <a16:creationId xmlns:a16="http://schemas.microsoft.com/office/drawing/2014/main" id="{FA374A55-5CB6-55A1-5515-65FC172A7ABB}"/>
                </a:ext>
              </a:extLst>
            </p:cNvPr>
            <p:cNvSpPr txBox="1"/>
            <p:nvPr/>
          </p:nvSpPr>
          <p:spPr>
            <a:xfrm>
              <a:off x="0" y="0"/>
              <a:ext cx="1339622" cy="231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36" name="Group 36">
            <a:extLst>
              <a:ext uri="{FF2B5EF4-FFF2-40B4-BE49-F238E27FC236}">
                <a16:creationId xmlns:a16="http://schemas.microsoft.com/office/drawing/2014/main" id="{D3DB32D0-E27D-CF37-1012-7E49AD950BB3}"/>
              </a:ext>
            </a:extLst>
          </p:cNvPr>
          <p:cNvGrpSpPr/>
          <p:nvPr/>
        </p:nvGrpSpPr>
        <p:grpSpPr>
          <a:xfrm rot="-10800000">
            <a:off x="9251400" y="7277100"/>
            <a:ext cx="5760000" cy="1130400"/>
            <a:chOff x="0" y="0"/>
            <a:chExt cx="1339622" cy="231262"/>
          </a:xfrm>
        </p:grpSpPr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9BA75281-9ECB-19AD-1979-65DAA50E6DE0}"/>
                </a:ext>
              </a:extLst>
            </p:cNvPr>
            <p:cNvSpPr/>
            <p:nvPr/>
          </p:nvSpPr>
          <p:spPr>
            <a:xfrm>
              <a:off x="0" y="0"/>
              <a:ext cx="1339622" cy="231262"/>
            </a:xfrm>
            <a:custGeom>
              <a:avLst/>
              <a:gdLst/>
              <a:ahLst/>
              <a:cxnLst/>
              <a:rect l="l" t="t" r="r" b="b"/>
              <a:pathLst>
                <a:path w="1339622" h="231262">
                  <a:moveTo>
                    <a:pt x="115631" y="0"/>
                  </a:moveTo>
                  <a:lnTo>
                    <a:pt x="1223991" y="0"/>
                  </a:lnTo>
                  <a:cubicBezTo>
                    <a:pt x="1254658" y="0"/>
                    <a:pt x="1284069" y="12183"/>
                    <a:pt x="1305754" y="33868"/>
                  </a:cubicBezTo>
                  <a:cubicBezTo>
                    <a:pt x="1327439" y="55553"/>
                    <a:pt x="1339622" y="84964"/>
                    <a:pt x="1339622" y="115631"/>
                  </a:cubicBezTo>
                  <a:lnTo>
                    <a:pt x="1339622" y="115631"/>
                  </a:lnTo>
                  <a:cubicBezTo>
                    <a:pt x="1339622" y="179492"/>
                    <a:pt x="1287852" y="231262"/>
                    <a:pt x="1223991" y="231262"/>
                  </a:cubicBezTo>
                  <a:lnTo>
                    <a:pt x="115631" y="231262"/>
                  </a:lnTo>
                  <a:cubicBezTo>
                    <a:pt x="51770" y="231262"/>
                    <a:pt x="0" y="179492"/>
                    <a:pt x="0" y="115631"/>
                  </a:cubicBezTo>
                  <a:lnTo>
                    <a:pt x="0" y="115631"/>
                  </a:lnTo>
                  <a:cubicBezTo>
                    <a:pt x="0" y="51770"/>
                    <a:pt x="51770" y="0"/>
                    <a:pt x="115631" y="0"/>
                  </a:cubicBezTo>
                  <a:close/>
                </a:path>
              </a:pathLst>
            </a:custGeom>
            <a:solidFill>
              <a:srgbClr val="E9EDED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38" name="TextBox 38">
              <a:extLst>
                <a:ext uri="{FF2B5EF4-FFF2-40B4-BE49-F238E27FC236}">
                  <a16:creationId xmlns:a16="http://schemas.microsoft.com/office/drawing/2014/main" id="{094614D9-697B-129A-1652-78111E2FA4A7}"/>
                </a:ext>
              </a:extLst>
            </p:cNvPr>
            <p:cNvSpPr txBox="1"/>
            <p:nvPr/>
          </p:nvSpPr>
          <p:spPr>
            <a:xfrm>
              <a:off x="0" y="0"/>
              <a:ext cx="1339622" cy="231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sp>
        <p:nvSpPr>
          <p:cNvPr id="39" name="Freeform 39">
            <a:extLst>
              <a:ext uri="{FF2B5EF4-FFF2-40B4-BE49-F238E27FC236}">
                <a16:creationId xmlns:a16="http://schemas.microsoft.com/office/drawing/2014/main" id="{74A06DAC-9E91-236D-FF4C-E3954CB71113}"/>
              </a:ext>
            </a:extLst>
          </p:cNvPr>
          <p:cNvSpPr/>
          <p:nvPr/>
        </p:nvSpPr>
        <p:spPr>
          <a:xfrm>
            <a:off x="14445351" y="7473051"/>
            <a:ext cx="718449" cy="718449"/>
          </a:xfrm>
          <a:custGeom>
            <a:avLst/>
            <a:gdLst/>
            <a:ahLst/>
            <a:cxnLst/>
            <a:rect l="l" t="t" r="r" b="b"/>
            <a:pathLst>
              <a:path w="718449" h="718449">
                <a:moveTo>
                  <a:pt x="0" y="0"/>
                </a:moveTo>
                <a:lnTo>
                  <a:pt x="718449" y="0"/>
                </a:lnTo>
                <a:lnTo>
                  <a:pt x="718449" y="718449"/>
                </a:lnTo>
                <a:lnTo>
                  <a:pt x="0" y="71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48" name="Group 48">
            <a:extLst>
              <a:ext uri="{FF2B5EF4-FFF2-40B4-BE49-F238E27FC236}">
                <a16:creationId xmlns:a16="http://schemas.microsoft.com/office/drawing/2014/main" id="{DC7392F7-9D4F-FEC6-227E-6998ED571E31}"/>
              </a:ext>
            </a:extLst>
          </p:cNvPr>
          <p:cNvGrpSpPr/>
          <p:nvPr/>
        </p:nvGrpSpPr>
        <p:grpSpPr>
          <a:xfrm>
            <a:off x="529487" y="3628563"/>
            <a:ext cx="2365735" cy="2365735"/>
            <a:chOff x="0" y="0"/>
            <a:chExt cx="812800" cy="812800"/>
          </a:xfrm>
        </p:grpSpPr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2BC0CBC5-C677-2612-878C-787CDF8750B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228600" cap="sq">
              <a:solidFill>
                <a:srgbClr val="18B7AC"/>
              </a:solidFill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" name="TextBox 50">
              <a:extLst>
                <a:ext uri="{FF2B5EF4-FFF2-40B4-BE49-F238E27FC236}">
                  <a16:creationId xmlns:a16="http://schemas.microsoft.com/office/drawing/2014/main" id="{CB3946CC-50DC-F435-28D0-9671A62BBFD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ln>
              <a:noFill/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1" name="Group 51">
            <a:extLst>
              <a:ext uri="{FF2B5EF4-FFF2-40B4-BE49-F238E27FC236}">
                <a16:creationId xmlns:a16="http://schemas.microsoft.com/office/drawing/2014/main" id="{3DA57A1A-CE97-432A-1B7D-DFAB7E246E35}"/>
              </a:ext>
            </a:extLst>
          </p:cNvPr>
          <p:cNvGrpSpPr/>
          <p:nvPr/>
        </p:nvGrpSpPr>
        <p:grpSpPr>
          <a:xfrm>
            <a:off x="15392400" y="850586"/>
            <a:ext cx="2365735" cy="5158868"/>
            <a:chOff x="-20888" y="38100"/>
            <a:chExt cx="812800" cy="1772442"/>
          </a:xfrm>
        </p:grpSpPr>
        <p:sp>
          <p:nvSpPr>
            <p:cNvPr id="52" name="Freeform 52">
              <a:extLst>
                <a:ext uri="{FF2B5EF4-FFF2-40B4-BE49-F238E27FC236}">
                  <a16:creationId xmlns:a16="http://schemas.microsoft.com/office/drawing/2014/main" id="{394A4844-602E-42F9-5035-B310EF20932A}"/>
                </a:ext>
              </a:extLst>
            </p:cNvPr>
            <p:cNvSpPr/>
            <p:nvPr/>
          </p:nvSpPr>
          <p:spPr>
            <a:xfrm>
              <a:off x="-20888" y="997742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228600" cap="sq">
              <a:solidFill>
                <a:srgbClr val="A1CD41"/>
              </a:solidFill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" name="TextBox 53">
              <a:extLst>
                <a:ext uri="{FF2B5EF4-FFF2-40B4-BE49-F238E27FC236}">
                  <a16:creationId xmlns:a16="http://schemas.microsoft.com/office/drawing/2014/main" id="{420D5FA8-FB5A-A442-125B-B5311EB28FC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ln>
              <a:noFill/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6" name="TextBox 56">
            <a:extLst>
              <a:ext uri="{FF2B5EF4-FFF2-40B4-BE49-F238E27FC236}">
                <a16:creationId xmlns:a16="http://schemas.microsoft.com/office/drawing/2014/main" id="{C8CB6402-8622-2A8A-BE22-824EF0531948}"/>
              </a:ext>
            </a:extLst>
          </p:cNvPr>
          <p:cNvSpPr txBox="1"/>
          <p:nvPr/>
        </p:nvSpPr>
        <p:spPr>
          <a:xfrm>
            <a:off x="4306731" y="1942634"/>
            <a:ext cx="3914538" cy="369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400" dirty="0"/>
              <a:t>Older people are unhappy</a:t>
            </a:r>
            <a:endParaRPr lang="en-CA" sz="2400" dirty="0"/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A7D4F60E-AD87-99CA-DCB7-1766DD650844}"/>
              </a:ext>
            </a:extLst>
          </p:cNvPr>
          <p:cNvSpPr txBox="1"/>
          <p:nvPr/>
        </p:nvSpPr>
        <p:spPr>
          <a:xfrm>
            <a:off x="9372600" y="1758286"/>
            <a:ext cx="4789433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dirty="0"/>
              <a:t>Life satisfaction often increases with age</a:t>
            </a:r>
          </a:p>
        </p:txBody>
      </p:sp>
      <p:sp>
        <p:nvSpPr>
          <p:cNvPr id="58" name="TextBox 58">
            <a:extLst>
              <a:ext uri="{FF2B5EF4-FFF2-40B4-BE49-F238E27FC236}">
                <a16:creationId xmlns:a16="http://schemas.microsoft.com/office/drawing/2014/main" id="{DCB45D58-C858-676C-A4D7-DBAA116EA89B}"/>
              </a:ext>
            </a:extLst>
          </p:cNvPr>
          <p:cNvSpPr txBox="1"/>
          <p:nvPr/>
        </p:nvSpPr>
        <p:spPr>
          <a:xfrm>
            <a:off x="3753886" y="3417706"/>
            <a:ext cx="3914538" cy="369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400" dirty="0"/>
              <a:t>Seniors are wealthy</a:t>
            </a:r>
            <a:endParaRPr lang="en-CA" sz="2400" dirty="0"/>
          </a:p>
        </p:txBody>
      </p:sp>
      <p:sp>
        <p:nvSpPr>
          <p:cNvPr id="59" name="TextBox 59">
            <a:extLst>
              <a:ext uri="{FF2B5EF4-FFF2-40B4-BE49-F238E27FC236}">
                <a16:creationId xmlns:a16="http://schemas.microsoft.com/office/drawing/2014/main" id="{718A659B-649C-DFE8-8D91-D34C0AED30DD}"/>
              </a:ext>
            </a:extLst>
          </p:cNvPr>
          <p:cNvSpPr txBox="1"/>
          <p:nvPr/>
        </p:nvSpPr>
        <p:spPr>
          <a:xfrm>
            <a:off x="9372600" y="3326368"/>
            <a:ext cx="4885184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dirty="0"/>
              <a:t>Many live on low or fixed incomes</a:t>
            </a:r>
          </a:p>
        </p:txBody>
      </p:sp>
      <p:sp>
        <p:nvSpPr>
          <p:cNvPr id="60" name="TextBox 60">
            <a:extLst>
              <a:ext uri="{FF2B5EF4-FFF2-40B4-BE49-F238E27FC236}">
                <a16:creationId xmlns:a16="http://schemas.microsoft.com/office/drawing/2014/main" id="{3EE72197-2C29-E1C7-4104-1C1E889EC4E1}"/>
              </a:ext>
            </a:extLst>
          </p:cNvPr>
          <p:cNvSpPr txBox="1"/>
          <p:nvPr/>
        </p:nvSpPr>
        <p:spPr>
          <a:xfrm>
            <a:off x="4050049" y="4828209"/>
            <a:ext cx="3914538" cy="369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400" dirty="0"/>
              <a:t>Memory loss is normal</a:t>
            </a:r>
            <a:endParaRPr lang="en-CA" sz="2400" dirty="0"/>
          </a:p>
        </p:txBody>
      </p:sp>
      <p:sp>
        <p:nvSpPr>
          <p:cNvPr id="61" name="TextBox 61">
            <a:extLst>
              <a:ext uri="{FF2B5EF4-FFF2-40B4-BE49-F238E27FC236}">
                <a16:creationId xmlns:a16="http://schemas.microsoft.com/office/drawing/2014/main" id="{942F3860-4239-3ECF-480F-E524C3809CF5}"/>
              </a:ext>
            </a:extLst>
          </p:cNvPr>
          <p:cNvSpPr txBox="1"/>
          <p:nvPr/>
        </p:nvSpPr>
        <p:spPr>
          <a:xfrm>
            <a:off x="9372600" y="4657210"/>
            <a:ext cx="491917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dirty="0"/>
              <a:t>Dementia is not a normal part of ageing</a:t>
            </a:r>
          </a:p>
        </p:txBody>
      </p:sp>
      <p:sp>
        <p:nvSpPr>
          <p:cNvPr id="62" name="TextBox 62">
            <a:extLst>
              <a:ext uri="{FF2B5EF4-FFF2-40B4-BE49-F238E27FC236}">
                <a16:creationId xmlns:a16="http://schemas.microsoft.com/office/drawing/2014/main" id="{AC702958-57FF-165D-CDF7-C0C3E04C15B5}"/>
              </a:ext>
            </a:extLst>
          </p:cNvPr>
          <p:cNvSpPr txBox="1"/>
          <p:nvPr/>
        </p:nvSpPr>
        <p:spPr>
          <a:xfrm>
            <a:off x="3589383" y="6223160"/>
            <a:ext cx="531326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dirty="0"/>
              <a:t>Seniors can’t use technology</a:t>
            </a:r>
            <a:endParaRPr lang="en-CA" sz="2400" dirty="0"/>
          </a:p>
        </p:txBody>
      </p:sp>
      <p:sp>
        <p:nvSpPr>
          <p:cNvPr id="63" name="TextBox 63">
            <a:extLst>
              <a:ext uri="{FF2B5EF4-FFF2-40B4-BE49-F238E27FC236}">
                <a16:creationId xmlns:a16="http://schemas.microsoft.com/office/drawing/2014/main" id="{25CE4DAB-0F9A-5A30-6C85-7E05492D97B6}"/>
              </a:ext>
            </a:extLst>
          </p:cNvPr>
          <p:cNvSpPr txBox="1"/>
          <p:nvPr/>
        </p:nvSpPr>
        <p:spPr>
          <a:xfrm>
            <a:off x="9521883" y="6190167"/>
            <a:ext cx="455000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dirty="0"/>
              <a:t>Seniors are more tech-savvy than ever</a:t>
            </a:r>
          </a:p>
        </p:txBody>
      </p:sp>
      <p:sp>
        <p:nvSpPr>
          <p:cNvPr id="64" name="TextBox 64">
            <a:extLst>
              <a:ext uri="{FF2B5EF4-FFF2-40B4-BE49-F238E27FC236}">
                <a16:creationId xmlns:a16="http://schemas.microsoft.com/office/drawing/2014/main" id="{E6D125DC-BD3E-9D92-31F0-24229F6DDCF7}"/>
              </a:ext>
            </a:extLst>
          </p:cNvPr>
          <p:cNvSpPr txBox="1"/>
          <p:nvPr/>
        </p:nvSpPr>
        <p:spPr>
          <a:xfrm>
            <a:off x="3795409" y="7619444"/>
            <a:ext cx="5081468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dirty="0"/>
              <a:t>Older workers aren’t as effective</a:t>
            </a:r>
            <a:endParaRPr lang="en-CA" sz="2400" dirty="0"/>
          </a:p>
        </p:txBody>
      </p:sp>
      <p:sp>
        <p:nvSpPr>
          <p:cNvPr id="65" name="TextBox 65">
            <a:extLst>
              <a:ext uri="{FF2B5EF4-FFF2-40B4-BE49-F238E27FC236}">
                <a16:creationId xmlns:a16="http://schemas.microsoft.com/office/drawing/2014/main" id="{5E2BB52F-3CD2-298F-17A5-DBC29A381582}"/>
              </a:ext>
            </a:extLst>
          </p:cNvPr>
          <p:cNvSpPr txBox="1"/>
          <p:nvPr/>
        </p:nvSpPr>
        <p:spPr>
          <a:xfrm>
            <a:off x="9426074" y="7452836"/>
            <a:ext cx="5020677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dirty="0"/>
              <a:t>Skills, experience, and productivity are not determined by age</a:t>
            </a:r>
          </a:p>
        </p:txBody>
      </p:sp>
      <p:sp>
        <p:nvSpPr>
          <p:cNvPr id="68" name="TextBox 68">
            <a:extLst>
              <a:ext uri="{FF2B5EF4-FFF2-40B4-BE49-F238E27FC236}">
                <a16:creationId xmlns:a16="http://schemas.microsoft.com/office/drawing/2014/main" id="{BBA73AF2-F1AC-52DF-873D-2CADB578A0B4}"/>
              </a:ext>
            </a:extLst>
          </p:cNvPr>
          <p:cNvSpPr txBox="1"/>
          <p:nvPr/>
        </p:nvSpPr>
        <p:spPr>
          <a:xfrm>
            <a:off x="1162926" y="4617037"/>
            <a:ext cx="1140358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900" b="1" dirty="0">
                <a:solidFill>
                  <a:srgbClr val="08454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  <a:sym typeface="Open Sauce Bold"/>
              </a:rPr>
              <a:t>MYTH</a:t>
            </a:r>
          </a:p>
        </p:txBody>
      </p:sp>
      <p:sp>
        <p:nvSpPr>
          <p:cNvPr id="69" name="TextBox 69">
            <a:extLst>
              <a:ext uri="{FF2B5EF4-FFF2-40B4-BE49-F238E27FC236}">
                <a16:creationId xmlns:a16="http://schemas.microsoft.com/office/drawing/2014/main" id="{2194CFFD-B306-FA0B-0928-509B82BD82E6}"/>
              </a:ext>
            </a:extLst>
          </p:cNvPr>
          <p:cNvSpPr txBox="1"/>
          <p:nvPr/>
        </p:nvSpPr>
        <p:spPr>
          <a:xfrm>
            <a:off x="15964531" y="4617037"/>
            <a:ext cx="1140358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900" b="1" dirty="0">
                <a:solidFill>
                  <a:srgbClr val="08454F"/>
                </a:solidFill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  <a:sym typeface="Open Sauce Bold"/>
              </a:rPr>
              <a:t>Truth</a:t>
            </a:r>
          </a:p>
        </p:txBody>
      </p:sp>
      <p:sp>
        <p:nvSpPr>
          <p:cNvPr id="70" name="Freeform 70">
            <a:extLst>
              <a:ext uri="{FF2B5EF4-FFF2-40B4-BE49-F238E27FC236}">
                <a16:creationId xmlns:a16="http://schemas.microsoft.com/office/drawing/2014/main" id="{9B81BE54-2920-3959-F936-4EE0AD1654E2}"/>
              </a:ext>
            </a:extLst>
          </p:cNvPr>
          <p:cNvSpPr/>
          <p:nvPr/>
        </p:nvSpPr>
        <p:spPr>
          <a:xfrm>
            <a:off x="3119972" y="4667318"/>
            <a:ext cx="718449" cy="718449"/>
          </a:xfrm>
          <a:custGeom>
            <a:avLst/>
            <a:gdLst/>
            <a:ahLst/>
            <a:cxnLst/>
            <a:rect l="l" t="t" r="r" b="b"/>
            <a:pathLst>
              <a:path w="718449" h="718449">
                <a:moveTo>
                  <a:pt x="0" y="0"/>
                </a:moveTo>
                <a:lnTo>
                  <a:pt x="718449" y="0"/>
                </a:lnTo>
                <a:lnTo>
                  <a:pt x="718449" y="718449"/>
                </a:lnTo>
                <a:lnTo>
                  <a:pt x="0" y="718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CA"/>
          </a:p>
        </p:txBody>
      </p:sp>
      <p:sp>
        <p:nvSpPr>
          <p:cNvPr id="71" name="Freeform 71">
            <a:extLst>
              <a:ext uri="{FF2B5EF4-FFF2-40B4-BE49-F238E27FC236}">
                <a16:creationId xmlns:a16="http://schemas.microsoft.com/office/drawing/2014/main" id="{5D8E9320-3912-48C9-8B3A-430D079A1214}"/>
              </a:ext>
            </a:extLst>
          </p:cNvPr>
          <p:cNvSpPr/>
          <p:nvPr/>
        </p:nvSpPr>
        <p:spPr>
          <a:xfrm>
            <a:off x="3119972" y="6101451"/>
            <a:ext cx="718449" cy="718449"/>
          </a:xfrm>
          <a:custGeom>
            <a:avLst/>
            <a:gdLst/>
            <a:ahLst/>
            <a:cxnLst/>
            <a:rect l="l" t="t" r="r" b="b"/>
            <a:pathLst>
              <a:path w="718449" h="718449">
                <a:moveTo>
                  <a:pt x="0" y="0"/>
                </a:moveTo>
                <a:lnTo>
                  <a:pt x="718449" y="0"/>
                </a:lnTo>
                <a:lnTo>
                  <a:pt x="718449" y="718449"/>
                </a:lnTo>
                <a:lnTo>
                  <a:pt x="0" y="718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CA"/>
          </a:p>
        </p:txBody>
      </p:sp>
      <p:sp>
        <p:nvSpPr>
          <p:cNvPr id="72" name="Freeform 72">
            <a:extLst>
              <a:ext uri="{FF2B5EF4-FFF2-40B4-BE49-F238E27FC236}">
                <a16:creationId xmlns:a16="http://schemas.microsoft.com/office/drawing/2014/main" id="{0FD6CB62-5E44-23FF-2DFB-8AA051DD0D3B}"/>
              </a:ext>
            </a:extLst>
          </p:cNvPr>
          <p:cNvSpPr/>
          <p:nvPr/>
        </p:nvSpPr>
        <p:spPr>
          <a:xfrm>
            <a:off x="3119972" y="7371390"/>
            <a:ext cx="718449" cy="718449"/>
          </a:xfrm>
          <a:custGeom>
            <a:avLst/>
            <a:gdLst/>
            <a:ahLst/>
            <a:cxnLst/>
            <a:rect l="l" t="t" r="r" b="b"/>
            <a:pathLst>
              <a:path w="718449" h="718449">
                <a:moveTo>
                  <a:pt x="0" y="0"/>
                </a:moveTo>
                <a:lnTo>
                  <a:pt x="718449" y="0"/>
                </a:lnTo>
                <a:lnTo>
                  <a:pt x="718449" y="718449"/>
                </a:lnTo>
                <a:lnTo>
                  <a:pt x="0" y="718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CA"/>
          </a:p>
        </p:txBody>
      </p:sp>
      <p:sp>
        <p:nvSpPr>
          <p:cNvPr id="78" name="Title 1">
            <a:extLst>
              <a:ext uri="{FF2B5EF4-FFF2-40B4-BE49-F238E27FC236}">
                <a16:creationId xmlns:a16="http://schemas.microsoft.com/office/drawing/2014/main" id="{020A5EC4-6203-5D9A-0449-8FFCCE18964B}"/>
              </a:ext>
            </a:extLst>
          </p:cNvPr>
          <p:cNvSpPr txBox="1">
            <a:spLocks/>
          </p:cNvSpPr>
          <p:nvPr/>
        </p:nvSpPr>
        <p:spPr>
          <a:xfrm>
            <a:off x="418023" y="140557"/>
            <a:ext cx="9296400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8454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/>
              <a:t>Challenging Myths About Ageing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86C57DDD-ED48-81FD-3382-F4493CF95E0F}"/>
              </a:ext>
            </a:extLst>
          </p:cNvPr>
          <p:cNvCxnSpPr>
            <a:cxnSpLocks/>
          </p:cNvCxnSpPr>
          <p:nvPr/>
        </p:nvCxnSpPr>
        <p:spPr>
          <a:xfrm>
            <a:off x="606171" y="1028700"/>
            <a:ext cx="2362200" cy="0"/>
          </a:xfrm>
          <a:prstGeom prst="line">
            <a:avLst/>
          </a:prstGeom>
          <a:ln w="28575">
            <a:solidFill>
              <a:srgbClr val="18B7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301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45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034BC38-E434-4799-B200-B3B9727E2711}"/>
              </a:ext>
            </a:extLst>
          </p:cNvPr>
          <p:cNvSpPr txBox="1">
            <a:spLocks/>
          </p:cNvSpPr>
          <p:nvPr/>
        </p:nvSpPr>
        <p:spPr>
          <a:xfrm>
            <a:off x="8839200" y="2020312"/>
            <a:ext cx="9088524" cy="130343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1" i="0" u="none" strike="noStrike" kern="1200" cap="none" spc="0" normalizeH="0" baseline="0" noProof="0" dirty="0">
                <a:ln>
                  <a:noFill/>
                </a:ln>
                <a:solidFill>
                  <a:srgbClr val="18B7AC"/>
                </a:solidFill>
                <a:effectLst/>
                <a:uLnTx/>
                <a:uFillTx/>
                <a:latin typeface="Open Sans ExtraBold"/>
                <a:ea typeface="Open Sans Extra Bold" panose="020B0604020202020204" charset="0"/>
                <a:cs typeface="Open Sans Extra Bold" panose="020B0604020202020204" charset="0"/>
              </a:rPr>
              <a:t>Contact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B5E7B4-581E-45DE-840D-A896B54B198A}"/>
              </a:ext>
            </a:extLst>
          </p:cNvPr>
          <p:cNvSpPr/>
          <p:nvPr/>
        </p:nvSpPr>
        <p:spPr>
          <a:xfrm>
            <a:off x="8839200" y="2782312"/>
            <a:ext cx="693419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Toll-free: </a:t>
            </a:r>
            <a:r>
              <a:rPr kumimoji="0" lang="en-C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1-877-952-3181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Victoria: </a:t>
            </a:r>
            <a:r>
              <a:rPr kumimoji="0" lang="en-C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250-952-3181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 - Fri: 8:30 a.m. – 4:30p.m.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www.seniorsadvocatebc.ca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88B4E4-565E-4F1E-AA2F-A1DF013AD8A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5660" y="6591300"/>
            <a:ext cx="398340" cy="3983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C922C3-DB23-4E62-AA7E-C4EFEA59DB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7386" y="6989640"/>
            <a:ext cx="423955" cy="42395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63B975D-F627-415D-AE40-3B3037311ADA}"/>
              </a:ext>
            </a:extLst>
          </p:cNvPr>
          <p:cNvSpPr/>
          <p:nvPr/>
        </p:nvSpPr>
        <p:spPr>
          <a:xfrm>
            <a:off x="9274606" y="6543237"/>
            <a:ext cx="733699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info@seniorsadvocatebc.ca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/SeniorsAdvocateBC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@SrsAdvocateBC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/Office-of-the-Seniors-Advocate-BC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41FE8F-886A-43EA-8C8E-98DA60144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2D24-E762-4894-8B28-972407DACB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7C7843A6-2155-CA68-094E-F528DF35D306}"/>
              </a:ext>
            </a:extLst>
          </p:cNvPr>
          <p:cNvSpPr/>
          <p:nvPr/>
        </p:nvSpPr>
        <p:spPr>
          <a:xfrm>
            <a:off x="1318018" y="1674094"/>
            <a:ext cx="4077552" cy="2684354"/>
          </a:xfrm>
          <a:custGeom>
            <a:avLst/>
            <a:gdLst/>
            <a:ahLst/>
            <a:cxnLst/>
            <a:rect l="l" t="t" r="r" b="b"/>
            <a:pathLst>
              <a:path w="7565488" h="5239100">
                <a:moveTo>
                  <a:pt x="0" y="0"/>
                </a:moveTo>
                <a:lnTo>
                  <a:pt x="7565488" y="0"/>
                </a:lnTo>
                <a:lnTo>
                  <a:pt x="7565488" y="5239100"/>
                </a:lnTo>
                <a:lnTo>
                  <a:pt x="0" y="5239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A624FB7-A717-C93A-F269-8DB2468ACF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462" y="8474583"/>
            <a:ext cx="5139840" cy="113250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C26AA8-15FA-AA0B-F3F5-82E8FA9C77FC}"/>
              </a:ext>
            </a:extLst>
          </p:cNvPr>
          <p:cNvCxnSpPr>
            <a:cxnSpLocks/>
          </p:cNvCxnSpPr>
          <p:nvPr/>
        </p:nvCxnSpPr>
        <p:spPr>
          <a:xfrm>
            <a:off x="7543800" y="3009900"/>
            <a:ext cx="0" cy="5443303"/>
          </a:xfrm>
          <a:prstGeom prst="line">
            <a:avLst/>
          </a:prstGeom>
          <a:ln w="38100">
            <a:solidFill>
              <a:srgbClr val="18B7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blue square with white letters&#10;&#10;AI-generated content may be incorrect.">
            <a:extLst>
              <a:ext uri="{FF2B5EF4-FFF2-40B4-BE49-F238E27FC236}">
                <a16:creationId xmlns:a16="http://schemas.microsoft.com/office/drawing/2014/main" id="{B9CF5ABB-648E-ECAF-41BD-6E132DDB13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5552" y="7921163"/>
            <a:ext cx="365789" cy="365789"/>
          </a:xfrm>
          <a:prstGeom prst="rect">
            <a:avLst/>
          </a:prstGeom>
        </p:spPr>
      </p:pic>
      <p:pic>
        <p:nvPicPr>
          <p:cNvPr id="16" name="Picture 15" descr="A white x on a black background&#10;&#10;AI-generated content may be incorrect.">
            <a:extLst>
              <a:ext uri="{FF2B5EF4-FFF2-40B4-BE49-F238E27FC236}">
                <a16:creationId xmlns:a16="http://schemas.microsoft.com/office/drawing/2014/main" id="{B1CC7100-C1CC-0E77-00D4-227F43A594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3000" y="7466567"/>
            <a:ext cx="398341" cy="39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10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EADA7C-FB38-4121-9076-4F6D3C622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E79A43-6E78-43E1-9996-5E52348C2F3F}"/>
              </a:ext>
            </a:extLst>
          </p:cNvPr>
          <p:cNvSpPr txBox="1"/>
          <p:nvPr/>
        </p:nvSpPr>
        <p:spPr>
          <a:xfrm>
            <a:off x="609600" y="432552"/>
            <a:ext cx="1569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>
                <a:solidFill>
                  <a:srgbClr val="08454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Role and Mandate</a:t>
            </a:r>
            <a:endParaRPr lang="en-US" sz="4400" dirty="0">
              <a:solidFill>
                <a:srgbClr val="08454F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6C347D-3695-46ED-80B8-3662BA93C98B}"/>
              </a:ext>
            </a:extLst>
          </p:cNvPr>
          <p:cNvCxnSpPr>
            <a:cxnSpLocks/>
          </p:cNvCxnSpPr>
          <p:nvPr/>
        </p:nvCxnSpPr>
        <p:spPr>
          <a:xfrm>
            <a:off x="762000" y="1346952"/>
            <a:ext cx="2971800" cy="0"/>
          </a:xfrm>
          <a:prstGeom prst="line">
            <a:avLst/>
          </a:prstGeom>
          <a:ln w="28575">
            <a:solidFill>
              <a:srgbClr val="18B7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DAE77007-DB12-F975-B398-5D942CA14086}"/>
              </a:ext>
            </a:extLst>
          </p:cNvPr>
          <p:cNvSpPr txBox="1">
            <a:spLocks/>
          </p:cNvSpPr>
          <p:nvPr/>
        </p:nvSpPr>
        <p:spPr>
          <a:xfrm>
            <a:off x="1295400" y="1595640"/>
            <a:ext cx="15697200" cy="7203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Office of the Seniors Advocate (OSA) was created in 2014 under the authority of the Seniors Advocate Act. </a:t>
            </a:r>
          </a:p>
          <a:p>
            <a:pPr marL="0" indent="0">
              <a:buFont typeface="Arial" pitchFamily="34" charset="0"/>
              <a:buNone/>
            </a:pPr>
            <a:endParaRPr lang="en-US" sz="2600" dirty="0"/>
          </a:p>
          <a:p>
            <a:r>
              <a:rPr lang="en-US" sz="2600" dirty="0"/>
              <a:t>OSA is mandated to address systemic issues related to seniors (65+) in areas of health care, housing, transportation, income and personal care.</a:t>
            </a:r>
          </a:p>
          <a:p>
            <a:pPr marL="0" indent="0">
              <a:buFont typeface="Arial" pitchFamily="34" charset="0"/>
              <a:buNone/>
            </a:pPr>
            <a:endParaRPr lang="en-US" sz="2600" dirty="0"/>
          </a:p>
          <a:p>
            <a:r>
              <a:rPr lang="en-US" sz="2600" dirty="0"/>
              <a:t>Under the Act, the Seniors Advocate has a duty to advise, in an independent manner, the Minister responsible for seniors, public officials, and persons who deliver seniors services. </a:t>
            </a:r>
          </a:p>
          <a:p>
            <a:pPr marL="0" indent="0">
              <a:buFont typeface="Arial" pitchFamily="34" charset="0"/>
              <a:buNone/>
            </a:pPr>
            <a:endParaRPr lang="en-US" sz="2600" dirty="0"/>
          </a:p>
          <a:p>
            <a:r>
              <a:rPr lang="en-US" sz="2600" dirty="0"/>
              <a:t>To fulfill our legislated mandate, there are four main areas of activity:</a:t>
            </a:r>
          </a:p>
          <a:p>
            <a:pPr lvl="1">
              <a:buSzPct val="60000"/>
              <a:buFont typeface="Courier New" panose="02070309020205020404" pitchFamily="49" charset="0"/>
              <a:buChar char="o"/>
            </a:pPr>
            <a:r>
              <a:rPr lang="en-US" sz="2600" dirty="0"/>
              <a:t>Outreach and engagement</a:t>
            </a:r>
          </a:p>
          <a:p>
            <a:pPr lvl="1">
              <a:buSzPct val="60000"/>
              <a:buFont typeface="Courier New" panose="02070309020205020404" pitchFamily="49" charset="0"/>
              <a:buChar char="o"/>
            </a:pPr>
            <a:r>
              <a:rPr lang="en-US" sz="2600" dirty="0"/>
              <a:t>Information and referral</a:t>
            </a:r>
          </a:p>
          <a:p>
            <a:pPr lvl="1">
              <a:buSzPct val="60000"/>
              <a:buFont typeface="Courier New" panose="02070309020205020404" pitchFamily="49" charset="0"/>
              <a:buChar char="o"/>
            </a:pPr>
            <a:r>
              <a:rPr lang="en-US" sz="2600" dirty="0"/>
              <a:t>Monitoring seniors’ services</a:t>
            </a:r>
          </a:p>
          <a:p>
            <a:pPr lvl="1">
              <a:buSzPct val="60000"/>
              <a:buFont typeface="Courier New" panose="02070309020205020404" pitchFamily="49" charset="0"/>
              <a:buChar char="o"/>
            </a:pPr>
            <a:r>
              <a:rPr lang="en-US" sz="2600" dirty="0"/>
              <a:t>Reviewing and reporting on systemic issues</a:t>
            </a:r>
          </a:p>
          <a:p>
            <a:pPr lvl="1"/>
            <a:endParaRPr lang="en-US" sz="2400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655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EADA7C-FB38-4121-9076-4F6D3C622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E79A43-6E78-43E1-9996-5E52348C2F3F}"/>
              </a:ext>
            </a:extLst>
          </p:cNvPr>
          <p:cNvSpPr txBox="1"/>
          <p:nvPr/>
        </p:nvSpPr>
        <p:spPr>
          <a:xfrm>
            <a:off x="609600" y="432552"/>
            <a:ext cx="1295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>
                <a:solidFill>
                  <a:srgbClr val="08454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Information and Referral</a:t>
            </a:r>
            <a:endParaRPr lang="en-US" sz="4400" dirty="0">
              <a:solidFill>
                <a:srgbClr val="08454F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6C347D-3695-46ED-80B8-3662BA93C98B}"/>
              </a:ext>
            </a:extLst>
          </p:cNvPr>
          <p:cNvCxnSpPr>
            <a:cxnSpLocks/>
          </p:cNvCxnSpPr>
          <p:nvPr/>
        </p:nvCxnSpPr>
        <p:spPr>
          <a:xfrm>
            <a:off x="762000" y="1346952"/>
            <a:ext cx="2971800" cy="0"/>
          </a:xfrm>
          <a:prstGeom prst="line">
            <a:avLst/>
          </a:prstGeom>
          <a:ln w="28575">
            <a:solidFill>
              <a:srgbClr val="18B7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7B6DE99-6A75-412D-82F3-122982CFFD86}"/>
              </a:ext>
            </a:extLst>
          </p:cNvPr>
          <p:cNvSpPr txBox="1"/>
          <p:nvPr/>
        </p:nvSpPr>
        <p:spPr>
          <a:xfrm>
            <a:off x="618537" y="2278542"/>
            <a:ext cx="115824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Toll free </a:t>
            </a:r>
            <a:r>
              <a:rPr lang="en-CA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information and referral line </a:t>
            </a:r>
            <a:r>
              <a:rPr lang="en-CA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staffed by seniors’ services specialists provides:</a:t>
            </a:r>
          </a:p>
          <a:p>
            <a:endParaRPr lang="en-CA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Referrals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government and community services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Responses to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requests for information 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Guidance on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navigating the health care system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Advice on appropriate pathways to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escalate concerns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Prioritizing issues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further OSA research and analysis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8377056-C174-4FF8-B857-AB9E9E5E9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540024" y="3962258"/>
            <a:ext cx="1305660" cy="1073905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F673899D-35CC-4083-A66E-101B6753B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672640" y="1758328"/>
            <a:ext cx="1040428" cy="1040428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03AD079D-A677-4B3E-80C9-B878B4673A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530532" y="6812795"/>
            <a:ext cx="1073905" cy="10739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B255EE-C32F-4579-914D-B47F7AE8B061}"/>
              </a:ext>
            </a:extLst>
          </p:cNvPr>
          <p:cNvSpPr txBox="1"/>
          <p:nvPr/>
        </p:nvSpPr>
        <p:spPr>
          <a:xfrm>
            <a:off x="13694813" y="3112193"/>
            <a:ext cx="3300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8454F"/>
                </a:solidFill>
                <a:effectLst/>
              </a:rPr>
              <a:t>1-877-952-3181</a:t>
            </a:r>
            <a:endParaRPr lang="en-US" sz="3200" b="1" dirty="0">
              <a:solidFill>
                <a:srgbClr val="08454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5016A8-9537-415B-BB59-2A50D4022CCB}"/>
              </a:ext>
            </a:extLst>
          </p:cNvPr>
          <p:cNvSpPr txBox="1"/>
          <p:nvPr/>
        </p:nvSpPr>
        <p:spPr>
          <a:xfrm>
            <a:off x="12200937" y="7943897"/>
            <a:ext cx="5733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08454F"/>
                </a:solidFill>
                <a:effectLst/>
                <a:latin typeface="BCSans"/>
              </a:rPr>
              <a:t>www.seniorsadvocatebc.ca</a:t>
            </a:r>
            <a:endParaRPr lang="en-US" sz="3200" b="1" dirty="0">
              <a:solidFill>
                <a:srgbClr val="08454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9EED01-2902-40FE-9309-FFC5BD57F769}"/>
              </a:ext>
            </a:extLst>
          </p:cNvPr>
          <p:cNvSpPr txBox="1"/>
          <p:nvPr/>
        </p:nvSpPr>
        <p:spPr>
          <a:xfrm>
            <a:off x="12326307" y="5263353"/>
            <a:ext cx="5733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08454F"/>
                </a:solidFill>
                <a:effectLst/>
                <a:latin typeface="BCSans"/>
              </a:rPr>
              <a:t>info@</a:t>
            </a:r>
          </a:p>
          <a:p>
            <a:pPr algn="ctr"/>
            <a:r>
              <a:rPr lang="en-US" sz="3200" b="1" i="0" dirty="0">
                <a:solidFill>
                  <a:srgbClr val="08454F"/>
                </a:solidFill>
                <a:effectLst/>
                <a:latin typeface="BCSans"/>
              </a:rPr>
              <a:t>seniorsadvocatebc.ca</a:t>
            </a:r>
            <a:endParaRPr lang="en-US" sz="3200" b="1" dirty="0">
              <a:solidFill>
                <a:srgbClr val="08454F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4C416FB-D171-4F45-A922-5FC2F77E5A7E}"/>
              </a:ext>
            </a:extLst>
          </p:cNvPr>
          <p:cNvCxnSpPr/>
          <p:nvPr/>
        </p:nvCxnSpPr>
        <p:spPr>
          <a:xfrm>
            <a:off x="12649200" y="2781575"/>
            <a:ext cx="0" cy="4963556"/>
          </a:xfrm>
          <a:prstGeom prst="line">
            <a:avLst/>
          </a:prstGeom>
          <a:ln w="19050">
            <a:solidFill>
              <a:srgbClr val="18B7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0044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DFF7E4D4-1F2E-23FE-0D91-6F691410213C}"/>
              </a:ext>
            </a:extLst>
          </p:cNvPr>
          <p:cNvSpPr txBox="1"/>
          <p:nvPr/>
        </p:nvSpPr>
        <p:spPr>
          <a:xfrm>
            <a:off x="12275641" y="2074333"/>
            <a:ext cx="537454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b="1" dirty="0">
                <a:cs typeface="Arial" panose="020B0604020202020204" pitchFamily="34" charset="0"/>
              </a:rPr>
              <a:t>BY 2036</a:t>
            </a:r>
          </a:p>
          <a:p>
            <a:pPr algn="ctr"/>
            <a:endParaRPr lang="en-CA" sz="3200" b="1" dirty="0">
              <a:cs typeface="Arial" panose="020B0604020202020204" pitchFamily="34" charset="0"/>
            </a:endParaRPr>
          </a:p>
          <a:p>
            <a:pPr algn="ctr"/>
            <a:endParaRPr lang="en-CA" sz="3200" b="1" dirty="0">
              <a:cs typeface="Arial" panose="020B0604020202020204" pitchFamily="34" charset="0"/>
            </a:endParaRPr>
          </a:p>
          <a:p>
            <a:pPr algn="ctr"/>
            <a:endParaRPr lang="en-CA" sz="3200" b="1" dirty="0">
              <a:cs typeface="Arial" panose="020B0604020202020204" pitchFamily="34" charset="0"/>
            </a:endParaRPr>
          </a:p>
          <a:p>
            <a:pPr algn="ctr"/>
            <a:endParaRPr lang="en-CA" sz="3200" b="1" dirty="0">
              <a:cs typeface="Arial" panose="020B0604020202020204" pitchFamily="34" charset="0"/>
            </a:endParaRPr>
          </a:p>
          <a:p>
            <a:pPr algn="ctr"/>
            <a:r>
              <a:rPr lang="en-CA" sz="3600" b="1" dirty="0">
                <a:cs typeface="Arial" panose="020B0604020202020204" pitchFamily="34" charset="0"/>
              </a:rPr>
              <a:t>1,516,000</a:t>
            </a:r>
          </a:p>
          <a:p>
            <a:pPr algn="ctr"/>
            <a:endParaRPr lang="en-CA" sz="3200" b="1" dirty="0">
              <a:cs typeface="Arial" panose="020B0604020202020204" pitchFamily="34" charset="0"/>
            </a:endParaRPr>
          </a:p>
          <a:p>
            <a:pPr algn="ctr"/>
            <a:endParaRPr lang="en-CA" sz="3200" b="1" dirty="0">
              <a:cs typeface="Arial" panose="020B0604020202020204" pitchFamily="34" charset="0"/>
            </a:endParaRPr>
          </a:p>
          <a:p>
            <a:pPr algn="ctr"/>
            <a:r>
              <a:rPr lang="en-CA" sz="3600" b="1" dirty="0">
                <a:cs typeface="Arial" panose="020B0604020202020204" pitchFamily="34" charset="0"/>
              </a:rPr>
              <a:t>AGE 90</a:t>
            </a:r>
          </a:p>
          <a:p>
            <a:pPr algn="ctr"/>
            <a:endParaRPr lang="en-CA" sz="3200" b="1" dirty="0">
              <a:cs typeface="Arial" panose="020B0604020202020204" pitchFamily="34" charset="0"/>
            </a:endParaRPr>
          </a:p>
          <a:p>
            <a:pPr algn="ctr"/>
            <a:endParaRPr lang="en-CA" sz="3200" b="1" dirty="0">
              <a:cs typeface="Arial" panose="020B0604020202020204" pitchFamily="34" charset="0"/>
            </a:endParaRPr>
          </a:p>
          <a:p>
            <a:pPr algn="ctr"/>
            <a:r>
              <a:rPr lang="en-CA" sz="3600" b="1" dirty="0">
                <a:cs typeface="Arial" panose="020B0604020202020204" pitchFamily="34" charset="0"/>
              </a:rPr>
              <a:t>17% OF ALL SENIORS</a:t>
            </a:r>
          </a:p>
          <a:p>
            <a:pPr algn="ctr"/>
            <a:endParaRPr lang="en-CA" sz="3200" b="1" dirty="0"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238829-26E7-E770-8378-474C1B4AF5A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2000" y="342900"/>
            <a:ext cx="14333538" cy="1143000"/>
          </a:xfrm>
        </p:spPr>
        <p:txBody>
          <a:bodyPr>
            <a:normAutofit/>
          </a:bodyPr>
          <a:lstStyle/>
          <a:p>
            <a:r>
              <a:rPr lang="en-CA" dirty="0">
                <a:latin typeface="+mj-lt"/>
              </a:rPr>
              <a:t>Snapshot of B.C. Seniors</a:t>
            </a:r>
            <a:endParaRPr lang="en-US" dirty="0">
              <a:latin typeface="+mj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B959CF-C1F2-BD81-180E-C0E110A8B230}"/>
              </a:ext>
            </a:extLst>
          </p:cNvPr>
          <p:cNvCxnSpPr>
            <a:cxnSpLocks/>
          </p:cNvCxnSpPr>
          <p:nvPr/>
        </p:nvCxnSpPr>
        <p:spPr>
          <a:xfrm>
            <a:off x="838200" y="1485900"/>
            <a:ext cx="2209800" cy="0"/>
          </a:xfrm>
          <a:prstGeom prst="line">
            <a:avLst/>
          </a:prstGeom>
          <a:ln w="28575">
            <a:solidFill>
              <a:srgbClr val="18B7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 descr="Man with solid fill">
            <a:extLst>
              <a:ext uri="{FF2B5EF4-FFF2-40B4-BE49-F238E27FC236}">
                <a16:creationId xmlns:a16="http://schemas.microsoft.com/office/drawing/2014/main" id="{5AB8EA76-1A69-B971-F375-559472693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707860" y="2918990"/>
            <a:ext cx="1610834" cy="1610834"/>
          </a:xfrm>
          <a:prstGeom prst="rect">
            <a:avLst/>
          </a:prstGeom>
        </p:spPr>
      </p:pic>
      <p:pic>
        <p:nvPicPr>
          <p:cNvPr id="12" name="Graphic 11" descr="Man with solid fill">
            <a:extLst>
              <a:ext uri="{FF2B5EF4-FFF2-40B4-BE49-F238E27FC236}">
                <a16:creationId xmlns:a16="http://schemas.microsoft.com/office/drawing/2014/main" id="{FAC3FB11-16EC-251D-7787-6EF80D76C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680983" y="2918990"/>
            <a:ext cx="1610834" cy="1610834"/>
          </a:xfrm>
          <a:prstGeom prst="rect">
            <a:avLst/>
          </a:prstGeom>
        </p:spPr>
      </p:pic>
      <p:pic>
        <p:nvPicPr>
          <p:cNvPr id="13" name="Graphic 12" descr="Man with solid fill">
            <a:extLst>
              <a:ext uri="{FF2B5EF4-FFF2-40B4-BE49-F238E27FC236}">
                <a16:creationId xmlns:a16="http://schemas.microsoft.com/office/drawing/2014/main" id="{D1C34809-BE3F-7AB4-62FF-BC82E41AC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654105" y="2918990"/>
            <a:ext cx="1610834" cy="1610834"/>
          </a:xfrm>
          <a:prstGeom prst="rect">
            <a:avLst/>
          </a:prstGeom>
        </p:spPr>
      </p:pic>
      <p:pic>
        <p:nvPicPr>
          <p:cNvPr id="14" name="Graphic 13" descr="Man with solid fill">
            <a:extLst>
              <a:ext uri="{FF2B5EF4-FFF2-40B4-BE49-F238E27FC236}">
                <a16:creationId xmlns:a16="http://schemas.microsoft.com/office/drawing/2014/main" id="{8C25016E-6FAF-5691-9FDD-D77FE7BEAE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627241" y="2918990"/>
            <a:ext cx="1610834" cy="1610834"/>
          </a:xfrm>
          <a:prstGeom prst="rect">
            <a:avLst/>
          </a:prstGeom>
        </p:spPr>
      </p:pic>
      <p:pic>
        <p:nvPicPr>
          <p:cNvPr id="15" name="Graphic 14" descr="Man with solid fill">
            <a:extLst>
              <a:ext uri="{FF2B5EF4-FFF2-40B4-BE49-F238E27FC236}">
                <a16:creationId xmlns:a16="http://schemas.microsoft.com/office/drawing/2014/main" id="{5D28AFFB-537E-DD64-5616-DBCDA55295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29275" y="2918990"/>
            <a:ext cx="1610834" cy="1610834"/>
          </a:xfrm>
          <a:prstGeom prst="rect">
            <a:avLst/>
          </a:prstGeom>
        </p:spPr>
      </p:pic>
      <p:pic>
        <p:nvPicPr>
          <p:cNvPr id="16" name="Graphic 15" descr="Man with solid fill">
            <a:extLst>
              <a:ext uri="{FF2B5EF4-FFF2-40B4-BE49-F238E27FC236}">
                <a16:creationId xmlns:a16="http://schemas.microsoft.com/office/drawing/2014/main" id="{7F4A8677-3A5A-70D8-3E44-C7D67F0C0F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02398" y="2918990"/>
            <a:ext cx="1610834" cy="1610834"/>
          </a:xfrm>
          <a:prstGeom prst="rect">
            <a:avLst/>
          </a:prstGeom>
        </p:spPr>
      </p:pic>
      <p:pic>
        <p:nvPicPr>
          <p:cNvPr id="17" name="Graphic 16" descr="Man with solid fill">
            <a:extLst>
              <a:ext uri="{FF2B5EF4-FFF2-40B4-BE49-F238E27FC236}">
                <a16:creationId xmlns:a16="http://schemas.microsoft.com/office/drawing/2014/main" id="{1FAAD158-D71E-4BA3-DF66-EE96D08468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75520" y="2918990"/>
            <a:ext cx="1610834" cy="1610834"/>
          </a:xfrm>
          <a:prstGeom prst="rect">
            <a:avLst/>
          </a:prstGeom>
        </p:spPr>
      </p:pic>
      <p:pic>
        <p:nvPicPr>
          <p:cNvPr id="18" name="Graphic 17" descr="Man with solid fill">
            <a:extLst>
              <a:ext uri="{FF2B5EF4-FFF2-40B4-BE49-F238E27FC236}">
                <a16:creationId xmlns:a16="http://schemas.microsoft.com/office/drawing/2014/main" id="{1684CA94-BED9-1CC2-6EF6-76D9CB2E0E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48656" y="2918990"/>
            <a:ext cx="1610834" cy="1610834"/>
          </a:xfrm>
          <a:prstGeom prst="rect">
            <a:avLst/>
          </a:prstGeom>
        </p:spPr>
      </p:pic>
      <p:pic>
        <p:nvPicPr>
          <p:cNvPr id="19" name="Graphic 18" descr="Man with solid fill">
            <a:extLst>
              <a:ext uri="{FF2B5EF4-FFF2-40B4-BE49-F238E27FC236}">
                <a16:creationId xmlns:a16="http://schemas.microsoft.com/office/drawing/2014/main" id="{64D39250-D7F1-BBAF-166D-C44C497F62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46776" y="2930371"/>
            <a:ext cx="1610834" cy="1610834"/>
          </a:xfrm>
          <a:prstGeom prst="rect">
            <a:avLst/>
          </a:prstGeom>
        </p:spPr>
      </p:pic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6D31063B-18E4-B94A-9B76-BDA1449DAB26}"/>
              </a:ext>
            </a:extLst>
          </p:cNvPr>
          <p:cNvGraphicFramePr>
            <a:graphicFrameLocks noGrp="1"/>
          </p:cNvGraphicFramePr>
          <p:nvPr/>
        </p:nvGraphicFramePr>
        <p:xfrm>
          <a:off x="47144" y="2975532"/>
          <a:ext cx="5642015" cy="57706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42015">
                  <a:extLst>
                    <a:ext uri="{9D8B030D-6E8A-4147-A177-3AD203B41FA5}">
                      <a16:colId xmlns:a16="http://schemas.microsoft.com/office/drawing/2014/main" val="285143020"/>
                    </a:ext>
                  </a:extLst>
                </a:gridCol>
              </a:tblGrid>
              <a:tr h="1984143">
                <a:tc>
                  <a:txBody>
                    <a:bodyPr/>
                    <a:lstStyle/>
                    <a:p>
                      <a:pPr algn="r"/>
                      <a:endParaRPr lang="en-CA" sz="3600" b="0" i="0" dirty="0">
                        <a:solidFill>
                          <a:schemeClr val="tx1"/>
                        </a:solidFill>
                        <a:latin typeface="Open Sans "/>
                        <a:cs typeface="Arial" panose="020B0604020202020204" pitchFamily="34" charset="0"/>
                      </a:endParaRPr>
                    </a:p>
                    <a:p>
                      <a:pPr algn="r"/>
                      <a:r>
                        <a:rPr lang="en-CA" sz="3600" b="0" i="0" dirty="0">
                          <a:solidFill>
                            <a:schemeClr val="tx1"/>
                          </a:solidFill>
                          <a:latin typeface="Open Sans "/>
                          <a:cs typeface="Arial" panose="020B0604020202020204" pitchFamily="34" charset="0"/>
                        </a:rPr>
                        <a:t>Total Population 65+</a:t>
                      </a:r>
                    </a:p>
                    <a:p>
                      <a:pPr algn="r"/>
                      <a:endParaRPr lang="en-US" sz="3600" b="0" i="0" dirty="0">
                        <a:solidFill>
                          <a:schemeClr val="tx1"/>
                        </a:solidFill>
                        <a:latin typeface="Open Sans 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9022126"/>
                  </a:ext>
                </a:extLst>
              </a:tr>
              <a:tr h="1893233">
                <a:tc>
                  <a:txBody>
                    <a:bodyPr/>
                    <a:lstStyle/>
                    <a:p>
                      <a:pPr algn="r"/>
                      <a:endParaRPr lang="en-CA" sz="3600" b="0" i="0" dirty="0">
                        <a:solidFill>
                          <a:schemeClr val="tx1"/>
                        </a:solidFill>
                        <a:latin typeface="Open Sans "/>
                        <a:cs typeface="Arial" panose="020B0604020202020204" pitchFamily="34" charset="0"/>
                      </a:endParaRPr>
                    </a:p>
                    <a:p>
                      <a:pPr algn="r"/>
                      <a:endParaRPr lang="en-CA" sz="3600" b="0" i="0" dirty="0">
                        <a:solidFill>
                          <a:schemeClr val="tx1"/>
                        </a:solidFill>
                        <a:latin typeface="Open Sans "/>
                        <a:cs typeface="Arial" panose="020B0604020202020204" pitchFamily="34" charset="0"/>
                      </a:endParaRPr>
                    </a:p>
                    <a:p>
                      <a:pPr algn="r"/>
                      <a:r>
                        <a:rPr lang="en-CA" sz="3600" b="0" i="0" dirty="0">
                          <a:solidFill>
                            <a:schemeClr val="tx1"/>
                          </a:solidFill>
                          <a:latin typeface="Open Sans "/>
                          <a:cs typeface="Arial" panose="020B0604020202020204" pitchFamily="34" charset="0"/>
                        </a:rPr>
                        <a:t>Oldest Baby Boomer</a:t>
                      </a:r>
                      <a:endParaRPr lang="en-US" sz="3600" b="0" i="0" dirty="0">
                        <a:solidFill>
                          <a:schemeClr val="tx1"/>
                        </a:solidFill>
                        <a:latin typeface="Open Sans 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466184"/>
                  </a:ext>
                </a:extLst>
              </a:tr>
              <a:tr h="1893233">
                <a:tc>
                  <a:txBody>
                    <a:bodyPr/>
                    <a:lstStyle/>
                    <a:p>
                      <a:pPr algn="r"/>
                      <a:endParaRPr lang="en-CA" sz="3600" b="0" i="0" dirty="0">
                        <a:solidFill>
                          <a:schemeClr val="tx1"/>
                        </a:solidFill>
                        <a:latin typeface="Open Sans "/>
                        <a:cs typeface="Arial" panose="020B0604020202020204" pitchFamily="34" charset="0"/>
                      </a:endParaRPr>
                    </a:p>
                    <a:p>
                      <a:pPr algn="r"/>
                      <a:r>
                        <a:rPr lang="en-CA" sz="3600" b="0" i="0" dirty="0">
                          <a:solidFill>
                            <a:schemeClr val="tx1"/>
                          </a:solidFill>
                          <a:latin typeface="Open Sans "/>
                          <a:cs typeface="Arial" panose="020B0604020202020204" pitchFamily="34" charset="0"/>
                        </a:rPr>
                        <a:t>% Seniors 85+</a:t>
                      </a:r>
                      <a:endParaRPr lang="en-US" sz="3600" b="0" i="0" dirty="0">
                        <a:solidFill>
                          <a:schemeClr val="tx1"/>
                        </a:solidFill>
                        <a:latin typeface="Open Sans 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955747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BBD284BD-FB90-55E0-4D22-23B6F6BC9D9B}"/>
              </a:ext>
            </a:extLst>
          </p:cNvPr>
          <p:cNvSpPr txBox="1"/>
          <p:nvPr/>
        </p:nvSpPr>
        <p:spPr>
          <a:xfrm>
            <a:off x="6073617" y="2074333"/>
            <a:ext cx="537454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b="1" dirty="0">
                <a:cs typeface="Arial" panose="020B0604020202020204" pitchFamily="34" charset="0"/>
              </a:rPr>
              <a:t>TODAY</a:t>
            </a:r>
          </a:p>
          <a:p>
            <a:pPr algn="ctr"/>
            <a:endParaRPr lang="en-CA" sz="32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endParaRPr lang="en-CA" sz="32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endParaRPr lang="en-CA" sz="32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endParaRPr lang="en-CA" sz="32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en-CA" sz="3600" b="1" dirty="0">
                <a:cs typeface="Arial" panose="020B0604020202020204" pitchFamily="34" charset="0"/>
              </a:rPr>
              <a:t>1,100,000</a:t>
            </a:r>
          </a:p>
          <a:p>
            <a:pPr algn="ctr"/>
            <a:endParaRPr lang="en-CA" sz="32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endParaRPr lang="en-CA" sz="32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en-CA" sz="3600" b="1">
                <a:cs typeface="Arial" panose="020B0604020202020204" pitchFamily="34" charset="0"/>
              </a:rPr>
              <a:t>AGE 80</a:t>
            </a:r>
            <a:endParaRPr lang="en-CA" sz="3600" b="1" dirty="0">
              <a:cs typeface="Arial" panose="020B0604020202020204" pitchFamily="34" charset="0"/>
            </a:endParaRPr>
          </a:p>
          <a:p>
            <a:pPr algn="ctr"/>
            <a:endParaRPr lang="en-CA" sz="3200" b="1" dirty="0">
              <a:cs typeface="Arial" panose="020B0604020202020204" pitchFamily="34" charset="0"/>
            </a:endParaRPr>
          </a:p>
          <a:p>
            <a:pPr algn="ctr"/>
            <a:endParaRPr lang="en-CA" sz="3200" b="1" dirty="0">
              <a:cs typeface="Arial" panose="020B0604020202020204" pitchFamily="34" charset="0"/>
            </a:endParaRPr>
          </a:p>
          <a:p>
            <a:pPr algn="ctr"/>
            <a:r>
              <a:rPr lang="en-CA" sz="3600" b="1" dirty="0">
                <a:cs typeface="Arial" panose="020B0604020202020204" pitchFamily="34" charset="0"/>
              </a:rPr>
              <a:t>12% OF ALL SENIORS</a:t>
            </a:r>
          </a:p>
          <a:p>
            <a:pPr algn="ctr"/>
            <a:endParaRPr lang="en-CA" sz="3200" b="1" dirty="0"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D8A62A-6154-88BD-36D5-74E201343FA3}"/>
              </a:ext>
            </a:extLst>
          </p:cNvPr>
          <p:cNvCxnSpPr>
            <a:cxnSpLocks/>
          </p:cNvCxnSpPr>
          <p:nvPr/>
        </p:nvCxnSpPr>
        <p:spPr>
          <a:xfrm>
            <a:off x="6477000" y="5600700"/>
            <a:ext cx="10761075" cy="0"/>
          </a:xfrm>
          <a:prstGeom prst="line">
            <a:avLst/>
          </a:prstGeom>
          <a:ln>
            <a:solidFill>
              <a:srgbClr val="0845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8DCDF5-47C6-04CB-AC73-54077082DA56}"/>
              </a:ext>
            </a:extLst>
          </p:cNvPr>
          <p:cNvCxnSpPr>
            <a:cxnSpLocks/>
          </p:cNvCxnSpPr>
          <p:nvPr/>
        </p:nvCxnSpPr>
        <p:spPr>
          <a:xfrm>
            <a:off x="6482384" y="7277100"/>
            <a:ext cx="10755691" cy="0"/>
          </a:xfrm>
          <a:prstGeom prst="line">
            <a:avLst/>
          </a:prstGeom>
          <a:ln>
            <a:solidFill>
              <a:srgbClr val="0845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8F4078C-D7EB-AE43-EC49-C216D25B7FAA}"/>
              </a:ext>
            </a:extLst>
          </p:cNvPr>
          <p:cNvCxnSpPr>
            <a:cxnSpLocks/>
          </p:cNvCxnSpPr>
          <p:nvPr/>
        </p:nvCxnSpPr>
        <p:spPr>
          <a:xfrm>
            <a:off x="11963400" y="2975532"/>
            <a:ext cx="0" cy="5714067"/>
          </a:xfrm>
          <a:prstGeom prst="line">
            <a:avLst/>
          </a:prstGeom>
          <a:ln>
            <a:solidFill>
              <a:srgbClr val="0845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8090F3A2-6FC5-7BB7-F388-2828C42BDF34}"/>
              </a:ext>
            </a:extLst>
          </p:cNvPr>
          <p:cNvSpPr txBox="1">
            <a:spLocks/>
          </p:cNvSpPr>
          <p:nvPr/>
        </p:nvSpPr>
        <p:spPr>
          <a:xfrm>
            <a:off x="16230600" y="0"/>
            <a:ext cx="914400" cy="876300"/>
          </a:xfrm>
          <a:prstGeom prst="rect">
            <a:avLst/>
          </a:prstGeom>
          <a:solidFill>
            <a:srgbClr val="18B7AC"/>
          </a:solidFill>
          <a:ln w="3175">
            <a:solidFill>
              <a:srgbClr val="18B7AC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634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74270-6DBE-CA94-2444-36FC15F02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42900"/>
            <a:ext cx="9296400" cy="1143000"/>
          </a:xfrm>
        </p:spPr>
        <p:txBody>
          <a:bodyPr/>
          <a:lstStyle/>
          <a:p>
            <a:r>
              <a:rPr lang="en-CA" dirty="0">
                <a:latin typeface="+mj-lt"/>
              </a:rPr>
              <a:t>Snapshot of B.C. Seniors</a:t>
            </a:r>
            <a:endParaRPr lang="en-US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FEED71-7729-B5A2-F4C8-AB79CD339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28271DB-A5F4-67F4-42C5-A9338842936B}"/>
              </a:ext>
            </a:extLst>
          </p:cNvPr>
          <p:cNvCxnSpPr>
            <a:cxnSpLocks/>
          </p:cNvCxnSpPr>
          <p:nvPr/>
        </p:nvCxnSpPr>
        <p:spPr>
          <a:xfrm>
            <a:off x="762000" y="1377993"/>
            <a:ext cx="2209800" cy="0"/>
          </a:xfrm>
          <a:prstGeom prst="line">
            <a:avLst/>
          </a:prstGeom>
          <a:ln w="28575">
            <a:solidFill>
              <a:srgbClr val="18B7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4">
            <a:extLst>
              <a:ext uri="{FF2B5EF4-FFF2-40B4-BE49-F238E27FC236}">
                <a16:creationId xmlns:a16="http://schemas.microsoft.com/office/drawing/2014/main" id="{F6C8570D-6041-48D8-A60E-52B555701902}"/>
              </a:ext>
            </a:extLst>
          </p:cNvPr>
          <p:cNvSpPr txBox="1"/>
          <p:nvPr/>
        </p:nvSpPr>
        <p:spPr>
          <a:xfrm>
            <a:off x="4024659" y="3594896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 dirty="0">
                <a:solidFill>
                  <a:srgbClr val="FFFFFF"/>
                </a:solidFill>
                <a:latin typeface="Codec Pro ExtraBold Italics"/>
              </a:rPr>
              <a:t>01</a:t>
            </a: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1A918A40-3D57-A1A1-84E0-EBC7D653A69E}"/>
              </a:ext>
            </a:extLst>
          </p:cNvPr>
          <p:cNvSpPr txBox="1"/>
          <p:nvPr/>
        </p:nvSpPr>
        <p:spPr>
          <a:xfrm>
            <a:off x="4024659" y="4392015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02</a:t>
            </a: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66EC9FAB-061E-A821-6EC5-BCB122E1CCE5}"/>
              </a:ext>
            </a:extLst>
          </p:cNvPr>
          <p:cNvSpPr txBox="1"/>
          <p:nvPr/>
        </p:nvSpPr>
        <p:spPr>
          <a:xfrm>
            <a:off x="4024659" y="5273172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 dirty="0">
                <a:solidFill>
                  <a:srgbClr val="FFFFFF"/>
                </a:solidFill>
                <a:latin typeface="Codec Pro ExtraBold Italics"/>
              </a:rPr>
              <a:t>03</a:t>
            </a: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3B2F959B-FC94-F3F7-4800-568A77DEDE05}"/>
              </a:ext>
            </a:extLst>
          </p:cNvPr>
          <p:cNvSpPr txBox="1"/>
          <p:nvPr/>
        </p:nvSpPr>
        <p:spPr>
          <a:xfrm>
            <a:off x="4024659" y="6070291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04</a:t>
            </a: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31317002-31A2-36BB-01A1-EF2FC00BFB78}"/>
              </a:ext>
            </a:extLst>
          </p:cNvPr>
          <p:cNvSpPr txBox="1"/>
          <p:nvPr/>
        </p:nvSpPr>
        <p:spPr>
          <a:xfrm>
            <a:off x="4044260" y="6862668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05</a:t>
            </a:r>
          </a:p>
        </p:txBody>
      </p:sp>
      <p:sp>
        <p:nvSpPr>
          <p:cNvPr id="13" name="TextBox 19">
            <a:extLst>
              <a:ext uri="{FF2B5EF4-FFF2-40B4-BE49-F238E27FC236}">
                <a16:creationId xmlns:a16="http://schemas.microsoft.com/office/drawing/2014/main" id="{885B1801-B9A3-D341-539E-B811EBB16C9F}"/>
              </a:ext>
            </a:extLst>
          </p:cNvPr>
          <p:cNvSpPr txBox="1"/>
          <p:nvPr/>
        </p:nvSpPr>
        <p:spPr>
          <a:xfrm>
            <a:off x="4044260" y="7693632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06</a:t>
            </a: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0CEE9845-6CFD-24C4-FC9E-1977B6DBAA89}"/>
              </a:ext>
            </a:extLst>
          </p:cNvPr>
          <p:cNvSpPr txBox="1"/>
          <p:nvPr/>
        </p:nvSpPr>
        <p:spPr>
          <a:xfrm>
            <a:off x="4044260" y="8543925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07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394E3897-6461-25E4-5450-DBE510C5DD32}"/>
              </a:ext>
            </a:extLst>
          </p:cNvPr>
          <p:cNvSpPr txBox="1"/>
          <p:nvPr/>
        </p:nvSpPr>
        <p:spPr>
          <a:xfrm>
            <a:off x="4001579" y="2792499"/>
            <a:ext cx="5438077" cy="11363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37490" lvl="1">
              <a:lnSpc>
                <a:spcPct val="150000"/>
              </a:lnSpc>
            </a:pPr>
            <a:r>
              <a:rPr lang="en-US" sz="2600" b="1" dirty="0">
                <a:solidFill>
                  <a:srgbClr val="000000"/>
                </a:solidFill>
                <a:latin typeface="Open Sans "/>
                <a:ea typeface="Open Sans Light" panose="020B0604020202020204" charset="0"/>
                <a:cs typeface="Open Sans Light" panose="020B0604020202020204" charset="0"/>
              </a:rPr>
              <a:t>95% </a:t>
            </a:r>
            <a:r>
              <a:rPr lang="en-US" sz="2600" dirty="0">
                <a:solidFill>
                  <a:srgbClr val="000000"/>
                </a:solidFill>
                <a:latin typeface="Open Sans "/>
                <a:ea typeface="Open Sans Light" panose="020B0604020202020204" charset="0"/>
                <a:cs typeface="Open Sans Light" panose="020B0604020202020204" charset="0"/>
              </a:rPr>
              <a:t>aged 65+ live independently</a:t>
            </a:r>
          </a:p>
          <a:p>
            <a:pPr marL="1151890" lvl="2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rgbClr val="000000"/>
                </a:solidFill>
                <a:latin typeface="Open Sans "/>
                <a:ea typeface="Open Sans Light" panose="020B0604020202020204" charset="0"/>
                <a:cs typeface="Open Sans Light" panose="020B0604020202020204" charset="0"/>
              </a:rPr>
              <a:t> </a:t>
            </a:r>
            <a:r>
              <a:rPr lang="en-US" sz="2600" b="1" dirty="0">
                <a:solidFill>
                  <a:srgbClr val="000000"/>
                </a:solidFill>
                <a:latin typeface="Open Sans "/>
                <a:ea typeface="Open Sans Light" panose="020B0604020202020204" charset="0"/>
                <a:cs typeface="Open Sans Light" panose="020B0604020202020204" charset="0"/>
              </a:rPr>
              <a:t>77% </a:t>
            </a:r>
            <a:r>
              <a:rPr lang="en-US" sz="2600" dirty="0">
                <a:solidFill>
                  <a:srgbClr val="000000"/>
                </a:solidFill>
                <a:latin typeface="Open Sans "/>
                <a:ea typeface="Open Sans Light" panose="020B0604020202020204" charset="0"/>
                <a:cs typeface="Open Sans Light" panose="020B0604020202020204" charset="0"/>
              </a:rPr>
              <a:t>aged 85+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8217F4-46C6-E47D-0F34-D97BDA8E6A2D}"/>
              </a:ext>
            </a:extLst>
          </p:cNvPr>
          <p:cNvSpPr txBox="1"/>
          <p:nvPr/>
        </p:nvSpPr>
        <p:spPr>
          <a:xfrm>
            <a:off x="12126793" y="2903001"/>
            <a:ext cx="6775364" cy="628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7490" lvl="1">
              <a:lnSpc>
                <a:spcPct val="150000"/>
              </a:lnSpc>
            </a:pPr>
            <a:r>
              <a:rPr lang="en-US" sz="2600" b="1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15% </a:t>
            </a:r>
            <a:r>
              <a:rPr lang="en-US" sz="26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of seniors are employed</a:t>
            </a:r>
            <a:endParaRPr lang="en-US" sz="2600" dirty="0">
              <a:effectLst/>
              <a:latin typeface="Open Sans 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775106-E40E-25D1-A36F-8C2CED674D46}"/>
              </a:ext>
            </a:extLst>
          </p:cNvPr>
          <p:cNvSpPr txBox="1"/>
          <p:nvPr/>
        </p:nvSpPr>
        <p:spPr>
          <a:xfrm>
            <a:off x="12457750" y="4837342"/>
            <a:ext cx="6113451" cy="628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7490" lvl="1">
              <a:lnSpc>
                <a:spcPct val="150000"/>
              </a:lnSpc>
            </a:pPr>
            <a:r>
              <a:rPr lang="en-CA" sz="2600" b="1" dirty="0">
                <a:solidFill>
                  <a:srgbClr val="000000"/>
                </a:solidFill>
                <a:latin typeface="Open Sans "/>
                <a:ea typeface="Open Sans Light" panose="020B0604020202020204" charset="0"/>
                <a:cs typeface="Open Sans Light" panose="020B0604020202020204" charset="0"/>
              </a:rPr>
              <a:t>80</a:t>
            </a:r>
            <a:r>
              <a:rPr lang="en-CA" sz="2600" b="1" dirty="0">
                <a:solidFill>
                  <a:srgbClr val="000000"/>
                </a:solidFill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% </a:t>
            </a:r>
            <a:r>
              <a:rPr lang="en-CA" sz="2600" dirty="0">
                <a:solidFill>
                  <a:srgbClr val="000000"/>
                </a:solidFill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have a driver’s licence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F309AA-B554-1E48-BBF7-3B630BE3AB01}"/>
              </a:ext>
            </a:extLst>
          </p:cNvPr>
          <p:cNvSpPr txBox="1"/>
          <p:nvPr/>
        </p:nvSpPr>
        <p:spPr>
          <a:xfrm>
            <a:off x="4233984" y="7218679"/>
            <a:ext cx="5995922" cy="628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7490" lvl="1">
              <a:lnSpc>
                <a:spcPct val="150000"/>
              </a:lnSpc>
            </a:pPr>
            <a:r>
              <a:rPr lang="en-US" sz="2600" b="1" dirty="0">
                <a:solidFill>
                  <a:srgbClr val="000000"/>
                </a:solidFill>
                <a:latin typeface="Open Sans "/>
                <a:ea typeface="Open Sans Light" panose="020B0604020202020204" charset="0"/>
                <a:cs typeface="Open Sans Light" panose="020B0604020202020204" charset="0"/>
              </a:rPr>
              <a:t>80% </a:t>
            </a:r>
            <a:r>
              <a:rPr lang="en-US" sz="2600" dirty="0">
                <a:solidFill>
                  <a:srgbClr val="000000"/>
                </a:solidFill>
                <a:latin typeface="Open Sans "/>
                <a:ea typeface="Open Sans Light" panose="020B0604020202020204" charset="0"/>
                <a:cs typeface="Open Sans Light" panose="020B0604020202020204" charset="0"/>
              </a:rPr>
              <a:t>are homeowners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33583A-5068-689C-9E76-104CD54F6A22}"/>
              </a:ext>
            </a:extLst>
          </p:cNvPr>
          <p:cNvSpPr txBox="1"/>
          <p:nvPr/>
        </p:nvSpPr>
        <p:spPr>
          <a:xfrm>
            <a:off x="3723927" y="5143795"/>
            <a:ext cx="6505979" cy="1228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94690" lvl="2">
              <a:lnSpc>
                <a:spcPct val="150000"/>
              </a:lnSpc>
            </a:pPr>
            <a:r>
              <a:rPr lang="en-US" sz="2600" b="1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9% </a:t>
            </a:r>
            <a:r>
              <a:rPr lang="en-US" sz="26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aged 85+ live in assisted living</a:t>
            </a:r>
            <a:endParaRPr lang="en-US" sz="2600" b="1" dirty="0">
              <a:solidFill>
                <a:srgbClr val="000000"/>
              </a:solidFill>
              <a:latin typeface="Open Sans "/>
              <a:ea typeface="Open Sans Light" panose="020B0604020202020204" charset="0"/>
              <a:cs typeface="Open Sans Light" panose="020B0604020202020204" charset="0"/>
            </a:endParaRPr>
          </a:p>
          <a:p>
            <a:pPr marL="694690" lvl="2">
              <a:lnSpc>
                <a:spcPct val="150000"/>
              </a:lnSpc>
            </a:pPr>
            <a:r>
              <a:rPr lang="en-US" sz="2600" b="1" dirty="0">
                <a:solidFill>
                  <a:srgbClr val="000000"/>
                </a:solidFill>
                <a:latin typeface="Open Sans "/>
                <a:ea typeface="Open Sans Light" panose="020B0604020202020204" charset="0"/>
                <a:cs typeface="Open Sans Light" panose="020B0604020202020204" charset="0"/>
              </a:rPr>
              <a:t>13% </a:t>
            </a:r>
            <a:r>
              <a:rPr lang="en-US" sz="2600" dirty="0">
                <a:solidFill>
                  <a:srgbClr val="000000"/>
                </a:solidFill>
                <a:latin typeface="Open Sans "/>
                <a:ea typeface="Open Sans Light" panose="020B0604020202020204" charset="0"/>
                <a:cs typeface="Open Sans Light" panose="020B0604020202020204" charset="0"/>
              </a:rPr>
              <a:t>aged 85+ live in long-term care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82BE1BB6-299F-7F3A-EB1F-DF810F8D9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79581" y="2945291"/>
            <a:ext cx="1324639" cy="98354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952FBA6E-47C9-7503-39B1-F9247F184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95090" y="5104390"/>
            <a:ext cx="1118007" cy="1118007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58AEE8F-CE23-8D31-4439-953314EB33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361654" y="2700910"/>
            <a:ext cx="696043" cy="131951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F342F23-69E7-9B02-2E5C-F1C3930229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558226" y="7191430"/>
            <a:ext cx="1165701" cy="122867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BB4C08D2-8F08-0381-B7A0-F8AD27229C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207536" y="4912277"/>
            <a:ext cx="1118007" cy="96288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213C750-DC53-047C-57B0-37CF1C82DDC2}"/>
              </a:ext>
            </a:extLst>
          </p:cNvPr>
          <p:cNvSpPr txBox="1"/>
          <p:nvPr/>
        </p:nvSpPr>
        <p:spPr>
          <a:xfrm>
            <a:off x="12475335" y="6924374"/>
            <a:ext cx="5050665" cy="108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4150">
              <a:lnSpc>
                <a:spcPct val="100000"/>
              </a:lnSpc>
            </a:pPr>
            <a:r>
              <a:rPr lang="en-US" sz="2600" b="1" dirty="0">
                <a:latin typeface="Open Sans"/>
                <a:cs typeface="Open Sans"/>
              </a:rPr>
              <a:t>5%</a:t>
            </a:r>
            <a:r>
              <a:rPr lang="en-US" sz="2600" b="1" spc="-20" dirty="0">
                <a:latin typeface="Open Sans"/>
                <a:cs typeface="Open Sans"/>
              </a:rPr>
              <a:t> </a:t>
            </a:r>
            <a:r>
              <a:rPr lang="en-US" sz="2600" dirty="0">
                <a:latin typeface="Open Sans"/>
                <a:cs typeface="Open Sans"/>
              </a:rPr>
              <a:t>diagnosed</a:t>
            </a:r>
            <a:r>
              <a:rPr lang="en-US" sz="2600" spc="-15" dirty="0">
                <a:latin typeface="Open Sans"/>
                <a:cs typeface="Open Sans"/>
              </a:rPr>
              <a:t> </a:t>
            </a:r>
            <a:r>
              <a:rPr lang="en-US" sz="2600" dirty="0">
                <a:latin typeface="Open Sans"/>
                <a:cs typeface="Open Sans"/>
              </a:rPr>
              <a:t>with</a:t>
            </a:r>
            <a:r>
              <a:rPr lang="en-US" sz="2600" spc="55" dirty="0">
                <a:latin typeface="Open Sans"/>
                <a:cs typeface="Open Sans"/>
              </a:rPr>
              <a:t> </a:t>
            </a:r>
            <a:r>
              <a:rPr lang="en-US" sz="2600" spc="-10" dirty="0">
                <a:latin typeface="Open Sans"/>
                <a:cs typeface="Open Sans"/>
              </a:rPr>
              <a:t>dementia</a:t>
            </a:r>
            <a:endParaRPr lang="en-US" sz="2600" dirty="0">
              <a:latin typeface="Open Sans"/>
              <a:cs typeface="Open Sans"/>
            </a:endParaRPr>
          </a:p>
          <a:p>
            <a:pPr marL="641985">
              <a:lnSpc>
                <a:spcPct val="100000"/>
              </a:lnSpc>
              <a:spcBef>
                <a:spcPts val="1530"/>
              </a:spcBef>
            </a:pPr>
            <a:endParaRPr lang="en-US" sz="2600" dirty="0">
              <a:latin typeface="Open Sans"/>
              <a:cs typeface="Open Sans"/>
            </a:endParaRPr>
          </a:p>
        </p:txBody>
      </p:sp>
      <p:grpSp>
        <p:nvGrpSpPr>
          <p:cNvPr id="26" name="object 26">
            <a:extLst>
              <a:ext uri="{FF2B5EF4-FFF2-40B4-BE49-F238E27FC236}">
                <a16:creationId xmlns:a16="http://schemas.microsoft.com/office/drawing/2014/main" id="{63F7DE2C-C573-99EF-5D19-6783528FF216}"/>
              </a:ext>
            </a:extLst>
          </p:cNvPr>
          <p:cNvGrpSpPr/>
          <p:nvPr/>
        </p:nvGrpSpPr>
        <p:grpSpPr>
          <a:xfrm>
            <a:off x="11277600" y="7459318"/>
            <a:ext cx="796290" cy="436245"/>
            <a:chOff x="10160676" y="7774532"/>
            <a:chExt cx="796290" cy="436245"/>
          </a:xfrm>
        </p:grpSpPr>
        <p:sp>
          <p:nvSpPr>
            <p:cNvPr id="27" name="object 27">
              <a:extLst>
                <a:ext uri="{FF2B5EF4-FFF2-40B4-BE49-F238E27FC236}">
                  <a16:creationId xmlns:a16="http://schemas.microsoft.com/office/drawing/2014/main" id="{07CE3CBB-4373-A4EA-8583-77B4C8D67C31}"/>
                </a:ext>
              </a:extLst>
            </p:cNvPr>
            <p:cNvSpPr/>
            <p:nvPr/>
          </p:nvSpPr>
          <p:spPr>
            <a:xfrm>
              <a:off x="10168188" y="7782044"/>
              <a:ext cx="781685" cy="421005"/>
            </a:xfrm>
            <a:custGeom>
              <a:avLst/>
              <a:gdLst/>
              <a:ahLst/>
              <a:cxnLst/>
              <a:rect l="l" t="t" r="r" b="b"/>
              <a:pathLst>
                <a:path w="781684" h="421004">
                  <a:moveTo>
                    <a:pt x="390610" y="0"/>
                  </a:moveTo>
                  <a:lnTo>
                    <a:pt x="349497" y="2585"/>
                  </a:lnTo>
                  <a:lnTo>
                    <a:pt x="308797" y="8481"/>
                  </a:lnTo>
                  <a:lnTo>
                    <a:pt x="268706" y="17649"/>
                  </a:lnTo>
                  <a:lnTo>
                    <a:pt x="229418" y="30049"/>
                  </a:lnTo>
                  <a:lnTo>
                    <a:pt x="177911" y="51694"/>
                  </a:lnTo>
                  <a:lnTo>
                    <a:pt x="128801" y="78069"/>
                  </a:lnTo>
                  <a:lnTo>
                    <a:pt x="82410" y="108980"/>
                  </a:lnTo>
                  <a:lnTo>
                    <a:pt x="39061" y="144238"/>
                  </a:lnTo>
                  <a:lnTo>
                    <a:pt x="10080" y="188471"/>
                  </a:lnTo>
                  <a:lnTo>
                    <a:pt x="0" y="240397"/>
                  </a:lnTo>
                  <a:lnTo>
                    <a:pt x="0" y="420695"/>
                  </a:lnTo>
                  <a:lnTo>
                    <a:pt x="375587" y="420695"/>
                  </a:lnTo>
                  <a:lnTo>
                    <a:pt x="375587" y="122743"/>
                  </a:lnTo>
                  <a:lnTo>
                    <a:pt x="228717" y="194521"/>
                  </a:lnTo>
                  <a:lnTo>
                    <a:pt x="226594" y="195042"/>
                  </a:lnTo>
                  <a:lnTo>
                    <a:pt x="221406" y="195062"/>
                  </a:lnTo>
                  <a:lnTo>
                    <a:pt x="218441" y="194060"/>
                  </a:lnTo>
                  <a:lnTo>
                    <a:pt x="211710" y="189132"/>
                  </a:lnTo>
                  <a:lnTo>
                    <a:pt x="209527" y="183844"/>
                  </a:lnTo>
                  <a:lnTo>
                    <a:pt x="228957" y="62503"/>
                  </a:lnTo>
                  <a:lnTo>
                    <a:pt x="239033" y="58596"/>
                  </a:lnTo>
                  <a:lnTo>
                    <a:pt x="268855" y="49299"/>
                  </a:lnTo>
                  <a:lnTo>
                    <a:pt x="297324" y="41909"/>
                  </a:lnTo>
                  <a:lnTo>
                    <a:pt x="327789" y="73536"/>
                  </a:lnTo>
                  <a:lnTo>
                    <a:pt x="366663" y="90434"/>
                  </a:lnTo>
                  <a:lnTo>
                    <a:pt x="409037" y="91519"/>
                  </a:lnTo>
                  <a:lnTo>
                    <a:pt x="450003" y="75705"/>
                  </a:lnTo>
                  <a:lnTo>
                    <a:pt x="484357" y="41007"/>
                  </a:lnTo>
                  <a:lnTo>
                    <a:pt x="498901" y="44703"/>
                  </a:lnTo>
                  <a:lnTo>
                    <a:pt x="513322" y="48843"/>
                  </a:lnTo>
                  <a:lnTo>
                    <a:pt x="527607" y="53423"/>
                  </a:lnTo>
                  <a:lnTo>
                    <a:pt x="552263" y="62343"/>
                  </a:lnTo>
                  <a:lnTo>
                    <a:pt x="571854" y="183844"/>
                  </a:lnTo>
                  <a:lnTo>
                    <a:pt x="569670" y="189132"/>
                  </a:lnTo>
                  <a:lnTo>
                    <a:pt x="562940" y="194060"/>
                  </a:lnTo>
                  <a:lnTo>
                    <a:pt x="559975" y="195062"/>
                  </a:lnTo>
                  <a:lnTo>
                    <a:pt x="554787" y="195042"/>
                  </a:lnTo>
                  <a:lnTo>
                    <a:pt x="552664" y="194521"/>
                  </a:lnTo>
                  <a:lnTo>
                    <a:pt x="405634" y="122743"/>
                  </a:lnTo>
                  <a:lnTo>
                    <a:pt x="405634" y="420695"/>
                  </a:lnTo>
                  <a:lnTo>
                    <a:pt x="781221" y="420695"/>
                  </a:lnTo>
                  <a:lnTo>
                    <a:pt x="781221" y="240397"/>
                  </a:lnTo>
                  <a:lnTo>
                    <a:pt x="771155" y="188471"/>
                  </a:lnTo>
                  <a:lnTo>
                    <a:pt x="742160" y="144238"/>
                  </a:lnTo>
                  <a:lnTo>
                    <a:pt x="699625" y="107780"/>
                  </a:lnTo>
                  <a:lnTo>
                    <a:pt x="653421" y="76416"/>
                  </a:lnTo>
                  <a:lnTo>
                    <a:pt x="604002" y="50415"/>
                  </a:lnTo>
                  <a:lnTo>
                    <a:pt x="551822" y="30049"/>
                  </a:lnTo>
                  <a:lnTo>
                    <a:pt x="512647" y="17150"/>
                  </a:lnTo>
                  <a:lnTo>
                    <a:pt x="472561" y="7812"/>
                  </a:lnTo>
                  <a:lnTo>
                    <a:pt x="431802" y="2080"/>
                  </a:lnTo>
                  <a:lnTo>
                    <a:pt x="390610" y="0"/>
                  </a:lnTo>
                  <a:close/>
                </a:path>
              </a:pathLst>
            </a:custGeom>
            <a:solidFill>
              <a:srgbClr val="0845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>
              <a:extLst>
                <a:ext uri="{FF2B5EF4-FFF2-40B4-BE49-F238E27FC236}">
                  <a16:creationId xmlns:a16="http://schemas.microsoft.com/office/drawing/2014/main" id="{89F4D21B-E3B0-FD61-5C3B-F4C0C9E72A94}"/>
                </a:ext>
              </a:extLst>
            </p:cNvPr>
            <p:cNvSpPr/>
            <p:nvPr/>
          </p:nvSpPr>
          <p:spPr>
            <a:xfrm>
              <a:off x="10168188" y="7782044"/>
              <a:ext cx="781685" cy="421005"/>
            </a:xfrm>
            <a:custGeom>
              <a:avLst/>
              <a:gdLst/>
              <a:ahLst/>
              <a:cxnLst/>
              <a:rect l="l" t="t" r="r" b="b"/>
              <a:pathLst>
                <a:path w="781684" h="421004">
                  <a:moveTo>
                    <a:pt x="742160" y="144238"/>
                  </a:moveTo>
                  <a:lnTo>
                    <a:pt x="699625" y="107780"/>
                  </a:lnTo>
                  <a:lnTo>
                    <a:pt x="653421" y="76416"/>
                  </a:lnTo>
                  <a:lnTo>
                    <a:pt x="604002" y="50415"/>
                  </a:lnTo>
                  <a:lnTo>
                    <a:pt x="551822" y="30049"/>
                  </a:lnTo>
                  <a:lnTo>
                    <a:pt x="512647" y="17150"/>
                  </a:lnTo>
                  <a:lnTo>
                    <a:pt x="472561" y="7812"/>
                  </a:lnTo>
                  <a:lnTo>
                    <a:pt x="431802" y="2080"/>
                  </a:lnTo>
                  <a:lnTo>
                    <a:pt x="390610" y="0"/>
                  </a:lnTo>
                  <a:lnTo>
                    <a:pt x="349497" y="2585"/>
                  </a:lnTo>
                  <a:lnTo>
                    <a:pt x="308797" y="8481"/>
                  </a:lnTo>
                  <a:lnTo>
                    <a:pt x="268706" y="17649"/>
                  </a:lnTo>
                  <a:lnTo>
                    <a:pt x="229418" y="30049"/>
                  </a:lnTo>
                  <a:lnTo>
                    <a:pt x="177911" y="51694"/>
                  </a:lnTo>
                  <a:lnTo>
                    <a:pt x="128801" y="78069"/>
                  </a:lnTo>
                  <a:lnTo>
                    <a:pt x="82410" y="108980"/>
                  </a:lnTo>
                  <a:lnTo>
                    <a:pt x="39061" y="144238"/>
                  </a:lnTo>
                  <a:lnTo>
                    <a:pt x="10080" y="188471"/>
                  </a:lnTo>
                  <a:lnTo>
                    <a:pt x="0" y="240397"/>
                  </a:lnTo>
                  <a:lnTo>
                    <a:pt x="0" y="420695"/>
                  </a:lnTo>
                  <a:lnTo>
                    <a:pt x="375587" y="420695"/>
                  </a:lnTo>
                  <a:lnTo>
                    <a:pt x="375587" y="122743"/>
                  </a:lnTo>
                  <a:lnTo>
                    <a:pt x="230620" y="193520"/>
                  </a:lnTo>
                  <a:lnTo>
                    <a:pt x="228717" y="194521"/>
                  </a:lnTo>
                  <a:lnTo>
                    <a:pt x="226594" y="195042"/>
                  </a:lnTo>
                  <a:lnTo>
                    <a:pt x="224450" y="195022"/>
                  </a:lnTo>
                  <a:lnTo>
                    <a:pt x="221406" y="195062"/>
                  </a:lnTo>
                  <a:lnTo>
                    <a:pt x="218441" y="194060"/>
                  </a:lnTo>
                  <a:lnTo>
                    <a:pt x="216037" y="192157"/>
                  </a:lnTo>
                  <a:lnTo>
                    <a:pt x="211710" y="189132"/>
                  </a:lnTo>
                  <a:lnTo>
                    <a:pt x="209527" y="183844"/>
                  </a:lnTo>
                  <a:lnTo>
                    <a:pt x="210489" y="178635"/>
                  </a:lnTo>
                  <a:lnTo>
                    <a:pt x="228957" y="62503"/>
                  </a:lnTo>
                  <a:lnTo>
                    <a:pt x="239033" y="58596"/>
                  </a:lnTo>
                  <a:lnTo>
                    <a:pt x="254141" y="53687"/>
                  </a:lnTo>
                  <a:lnTo>
                    <a:pt x="268855" y="49299"/>
                  </a:lnTo>
                  <a:lnTo>
                    <a:pt x="283230" y="45387"/>
                  </a:lnTo>
                  <a:lnTo>
                    <a:pt x="297324" y="41909"/>
                  </a:lnTo>
                  <a:lnTo>
                    <a:pt x="327789" y="73536"/>
                  </a:lnTo>
                  <a:lnTo>
                    <a:pt x="366663" y="90434"/>
                  </a:lnTo>
                  <a:lnTo>
                    <a:pt x="409037" y="91519"/>
                  </a:lnTo>
                  <a:lnTo>
                    <a:pt x="450003" y="75705"/>
                  </a:lnTo>
                  <a:lnTo>
                    <a:pt x="484357" y="41007"/>
                  </a:lnTo>
                  <a:lnTo>
                    <a:pt x="498901" y="44703"/>
                  </a:lnTo>
                  <a:lnTo>
                    <a:pt x="541746" y="58436"/>
                  </a:lnTo>
                  <a:lnTo>
                    <a:pt x="570892" y="178635"/>
                  </a:lnTo>
                  <a:lnTo>
                    <a:pt x="571854" y="183844"/>
                  </a:lnTo>
                  <a:lnTo>
                    <a:pt x="569670" y="189132"/>
                  </a:lnTo>
                  <a:lnTo>
                    <a:pt x="565343" y="192157"/>
                  </a:lnTo>
                  <a:lnTo>
                    <a:pt x="562940" y="194060"/>
                  </a:lnTo>
                  <a:lnTo>
                    <a:pt x="559975" y="195062"/>
                  </a:lnTo>
                  <a:lnTo>
                    <a:pt x="556930" y="195022"/>
                  </a:lnTo>
                  <a:lnTo>
                    <a:pt x="554787" y="195042"/>
                  </a:lnTo>
                  <a:lnTo>
                    <a:pt x="552664" y="194521"/>
                  </a:lnTo>
                  <a:lnTo>
                    <a:pt x="550761" y="193520"/>
                  </a:lnTo>
                  <a:lnTo>
                    <a:pt x="405634" y="122743"/>
                  </a:lnTo>
                  <a:lnTo>
                    <a:pt x="405634" y="420695"/>
                  </a:lnTo>
                  <a:lnTo>
                    <a:pt x="781221" y="420695"/>
                  </a:lnTo>
                  <a:lnTo>
                    <a:pt x="781221" y="240397"/>
                  </a:lnTo>
                  <a:lnTo>
                    <a:pt x="778695" y="213822"/>
                  </a:lnTo>
                  <a:lnTo>
                    <a:pt x="771155" y="188471"/>
                  </a:lnTo>
                  <a:lnTo>
                    <a:pt x="758883" y="165044"/>
                  </a:lnTo>
                  <a:lnTo>
                    <a:pt x="742160" y="144238"/>
                  </a:lnTo>
                  <a:close/>
                </a:path>
              </a:pathLst>
            </a:custGeom>
            <a:ln w="15024">
              <a:solidFill>
                <a:srgbClr val="0845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>
            <a:extLst>
              <a:ext uri="{FF2B5EF4-FFF2-40B4-BE49-F238E27FC236}">
                <a16:creationId xmlns:a16="http://schemas.microsoft.com/office/drawing/2014/main" id="{95DE132C-753B-1FC6-D960-DAF283F1275D}"/>
              </a:ext>
            </a:extLst>
          </p:cNvPr>
          <p:cNvGrpSpPr/>
          <p:nvPr/>
        </p:nvGrpSpPr>
        <p:grpSpPr>
          <a:xfrm>
            <a:off x="11416878" y="6819900"/>
            <a:ext cx="529590" cy="594360"/>
            <a:chOff x="10295887" y="7135114"/>
            <a:chExt cx="529590" cy="594360"/>
          </a:xfrm>
        </p:grpSpPr>
        <p:sp>
          <p:nvSpPr>
            <p:cNvPr id="30" name="object 30">
              <a:extLst>
                <a:ext uri="{FF2B5EF4-FFF2-40B4-BE49-F238E27FC236}">
                  <a16:creationId xmlns:a16="http://schemas.microsoft.com/office/drawing/2014/main" id="{477AB2D0-C611-D17F-8ABE-31C726019009}"/>
                </a:ext>
              </a:extLst>
            </p:cNvPr>
            <p:cNvSpPr/>
            <p:nvPr/>
          </p:nvSpPr>
          <p:spPr>
            <a:xfrm>
              <a:off x="10336151" y="7362991"/>
              <a:ext cx="444500" cy="358775"/>
            </a:xfrm>
            <a:custGeom>
              <a:avLst/>
              <a:gdLst/>
              <a:ahLst/>
              <a:cxnLst/>
              <a:rect l="l" t="t" r="r" b="b"/>
              <a:pathLst>
                <a:path w="444500" h="358775">
                  <a:moveTo>
                    <a:pt x="350808" y="0"/>
                  </a:moveTo>
                  <a:lnTo>
                    <a:pt x="308922" y="38598"/>
                  </a:lnTo>
                  <a:lnTo>
                    <a:pt x="262470" y="71518"/>
                  </a:lnTo>
                  <a:lnTo>
                    <a:pt x="227418" y="90550"/>
                  </a:lnTo>
                  <a:lnTo>
                    <a:pt x="191531" y="107905"/>
                  </a:lnTo>
                  <a:lnTo>
                    <a:pt x="154867" y="123559"/>
                  </a:lnTo>
                  <a:lnTo>
                    <a:pt x="117483" y="137487"/>
                  </a:lnTo>
                  <a:lnTo>
                    <a:pt x="109631" y="140131"/>
                  </a:lnTo>
                  <a:lnTo>
                    <a:pt x="101098" y="135924"/>
                  </a:lnTo>
                  <a:lnTo>
                    <a:pt x="96390" y="121981"/>
                  </a:lnTo>
                  <a:lnTo>
                    <a:pt x="98433" y="115250"/>
                  </a:lnTo>
                  <a:lnTo>
                    <a:pt x="103521" y="111344"/>
                  </a:lnTo>
                  <a:lnTo>
                    <a:pt x="113598" y="101157"/>
                  </a:lnTo>
                  <a:lnTo>
                    <a:pt x="122536" y="90011"/>
                  </a:lnTo>
                  <a:lnTo>
                    <a:pt x="130265" y="77997"/>
                  </a:lnTo>
                  <a:lnTo>
                    <a:pt x="140018" y="57855"/>
                  </a:lnTo>
                  <a:lnTo>
                    <a:pt x="141220" y="54389"/>
                  </a:lnTo>
                  <a:lnTo>
                    <a:pt x="133715" y="61889"/>
                  </a:lnTo>
                  <a:lnTo>
                    <a:pt x="125871" y="69029"/>
                  </a:lnTo>
                  <a:lnTo>
                    <a:pt x="90335" y="94470"/>
                  </a:lnTo>
                  <a:lnTo>
                    <a:pt x="49977" y="114272"/>
                  </a:lnTo>
                  <a:lnTo>
                    <a:pt x="28704" y="121701"/>
                  </a:lnTo>
                  <a:lnTo>
                    <a:pt x="20749" y="133957"/>
                  </a:lnTo>
                  <a:lnTo>
                    <a:pt x="4507" y="174448"/>
                  </a:lnTo>
                  <a:lnTo>
                    <a:pt x="0" y="208705"/>
                  </a:lnTo>
                  <a:lnTo>
                    <a:pt x="22747" y="251753"/>
                  </a:lnTo>
                  <a:lnTo>
                    <a:pt x="52698" y="288292"/>
                  </a:lnTo>
                  <a:lnTo>
                    <a:pt x="88593" y="317788"/>
                  </a:lnTo>
                  <a:lnTo>
                    <a:pt x="129171" y="339709"/>
                  </a:lnTo>
                  <a:lnTo>
                    <a:pt x="173176" y="353523"/>
                  </a:lnTo>
                  <a:lnTo>
                    <a:pt x="219346" y="358699"/>
                  </a:lnTo>
                  <a:lnTo>
                    <a:pt x="266424" y="354703"/>
                  </a:lnTo>
                  <a:lnTo>
                    <a:pt x="313149" y="341004"/>
                  </a:lnTo>
                  <a:lnTo>
                    <a:pt x="354934" y="319039"/>
                  </a:lnTo>
                  <a:lnTo>
                    <a:pt x="391306" y="289631"/>
                  </a:lnTo>
                  <a:lnTo>
                    <a:pt x="421301" y="253736"/>
                  </a:lnTo>
                  <a:lnTo>
                    <a:pt x="443954" y="212311"/>
                  </a:lnTo>
                  <a:lnTo>
                    <a:pt x="438962" y="182169"/>
                  </a:lnTo>
                  <a:lnTo>
                    <a:pt x="423616" y="123111"/>
                  </a:lnTo>
                  <a:lnTo>
                    <a:pt x="400791" y="68806"/>
                  </a:lnTo>
                  <a:lnTo>
                    <a:pt x="369452" y="21493"/>
                  </a:lnTo>
                  <a:lnTo>
                    <a:pt x="350808" y="0"/>
                  </a:lnTo>
                  <a:close/>
                </a:path>
              </a:pathLst>
            </a:custGeom>
            <a:solidFill>
              <a:srgbClr val="0845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>
              <a:extLst>
                <a:ext uri="{FF2B5EF4-FFF2-40B4-BE49-F238E27FC236}">
                  <a16:creationId xmlns:a16="http://schemas.microsoft.com/office/drawing/2014/main" id="{F6459839-FF5C-0C6D-F61C-9323F466D9F4}"/>
                </a:ext>
              </a:extLst>
            </p:cNvPr>
            <p:cNvSpPr/>
            <p:nvPr/>
          </p:nvSpPr>
          <p:spPr>
            <a:xfrm>
              <a:off x="10336151" y="7362991"/>
              <a:ext cx="444500" cy="358775"/>
            </a:xfrm>
            <a:custGeom>
              <a:avLst/>
              <a:gdLst/>
              <a:ahLst/>
              <a:cxnLst/>
              <a:rect l="l" t="t" r="r" b="b"/>
              <a:pathLst>
                <a:path w="444500" h="358775">
                  <a:moveTo>
                    <a:pt x="413306" y="94356"/>
                  </a:moveTo>
                  <a:lnTo>
                    <a:pt x="400791" y="68806"/>
                  </a:lnTo>
                  <a:lnTo>
                    <a:pt x="386143" y="44473"/>
                  </a:lnTo>
                  <a:lnTo>
                    <a:pt x="369452" y="21493"/>
                  </a:lnTo>
                  <a:lnTo>
                    <a:pt x="350808" y="0"/>
                  </a:lnTo>
                  <a:lnTo>
                    <a:pt x="330470" y="19981"/>
                  </a:lnTo>
                  <a:lnTo>
                    <a:pt x="308922" y="38598"/>
                  </a:lnTo>
                  <a:lnTo>
                    <a:pt x="262470" y="71518"/>
                  </a:lnTo>
                  <a:lnTo>
                    <a:pt x="227418" y="90550"/>
                  </a:lnTo>
                  <a:lnTo>
                    <a:pt x="191531" y="107905"/>
                  </a:lnTo>
                  <a:lnTo>
                    <a:pt x="154867" y="123559"/>
                  </a:lnTo>
                  <a:lnTo>
                    <a:pt x="117483" y="137487"/>
                  </a:lnTo>
                  <a:lnTo>
                    <a:pt x="109631" y="140131"/>
                  </a:lnTo>
                  <a:lnTo>
                    <a:pt x="101098" y="135924"/>
                  </a:lnTo>
                  <a:lnTo>
                    <a:pt x="98453" y="128051"/>
                  </a:lnTo>
                  <a:lnTo>
                    <a:pt x="96390" y="121981"/>
                  </a:lnTo>
                  <a:lnTo>
                    <a:pt x="98433" y="115250"/>
                  </a:lnTo>
                  <a:lnTo>
                    <a:pt x="103521" y="111344"/>
                  </a:lnTo>
                  <a:lnTo>
                    <a:pt x="113598" y="101157"/>
                  </a:lnTo>
                  <a:lnTo>
                    <a:pt x="136713" y="65207"/>
                  </a:lnTo>
                  <a:lnTo>
                    <a:pt x="141220" y="54389"/>
                  </a:lnTo>
                  <a:lnTo>
                    <a:pt x="133715" y="61889"/>
                  </a:lnTo>
                  <a:lnTo>
                    <a:pt x="125871" y="69029"/>
                  </a:lnTo>
                  <a:lnTo>
                    <a:pt x="90335" y="94470"/>
                  </a:lnTo>
                  <a:lnTo>
                    <a:pt x="49977" y="114272"/>
                  </a:lnTo>
                  <a:lnTo>
                    <a:pt x="28704" y="121701"/>
                  </a:lnTo>
                  <a:lnTo>
                    <a:pt x="20749" y="133957"/>
                  </a:lnTo>
                  <a:lnTo>
                    <a:pt x="4507" y="174448"/>
                  </a:lnTo>
                  <a:lnTo>
                    <a:pt x="0" y="208705"/>
                  </a:lnTo>
                  <a:lnTo>
                    <a:pt x="22747" y="251753"/>
                  </a:lnTo>
                  <a:lnTo>
                    <a:pt x="52698" y="288292"/>
                  </a:lnTo>
                  <a:lnTo>
                    <a:pt x="88593" y="317788"/>
                  </a:lnTo>
                  <a:lnTo>
                    <a:pt x="129171" y="339709"/>
                  </a:lnTo>
                  <a:lnTo>
                    <a:pt x="173176" y="353523"/>
                  </a:lnTo>
                  <a:lnTo>
                    <a:pt x="219346" y="358699"/>
                  </a:lnTo>
                  <a:lnTo>
                    <a:pt x="266424" y="354703"/>
                  </a:lnTo>
                  <a:lnTo>
                    <a:pt x="313149" y="341004"/>
                  </a:lnTo>
                  <a:lnTo>
                    <a:pt x="354934" y="319039"/>
                  </a:lnTo>
                  <a:lnTo>
                    <a:pt x="391306" y="289631"/>
                  </a:lnTo>
                  <a:lnTo>
                    <a:pt x="421301" y="253736"/>
                  </a:lnTo>
                  <a:lnTo>
                    <a:pt x="443954" y="212311"/>
                  </a:lnTo>
                  <a:lnTo>
                    <a:pt x="438962" y="182169"/>
                  </a:lnTo>
                  <a:lnTo>
                    <a:pt x="432175" y="152409"/>
                  </a:lnTo>
                  <a:lnTo>
                    <a:pt x="423616" y="123111"/>
                  </a:lnTo>
                  <a:lnTo>
                    <a:pt x="413306" y="94356"/>
                  </a:lnTo>
                  <a:close/>
                </a:path>
              </a:pathLst>
            </a:custGeom>
            <a:ln w="15024">
              <a:solidFill>
                <a:srgbClr val="0845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>
              <a:extLst>
                <a:ext uri="{FF2B5EF4-FFF2-40B4-BE49-F238E27FC236}">
                  <a16:creationId xmlns:a16="http://schemas.microsoft.com/office/drawing/2014/main" id="{45ADE393-72F0-EBAE-CF5A-AB7D53599EF4}"/>
                </a:ext>
              </a:extLst>
            </p:cNvPr>
            <p:cNvSpPr/>
            <p:nvPr/>
          </p:nvSpPr>
          <p:spPr>
            <a:xfrm>
              <a:off x="10303400" y="7142627"/>
              <a:ext cx="514984" cy="375285"/>
            </a:xfrm>
            <a:custGeom>
              <a:avLst/>
              <a:gdLst/>
              <a:ahLst/>
              <a:cxnLst/>
              <a:rect l="l" t="t" r="r" b="b"/>
              <a:pathLst>
                <a:path w="514984" h="375284">
                  <a:moveTo>
                    <a:pt x="304836" y="0"/>
                  </a:moveTo>
                  <a:lnTo>
                    <a:pt x="294039" y="6130"/>
                  </a:lnTo>
                  <a:lnTo>
                    <a:pt x="291515" y="11258"/>
                  </a:lnTo>
                  <a:lnTo>
                    <a:pt x="300469" y="71918"/>
                  </a:lnTo>
                  <a:lnTo>
                    <a:pt x="289648" y="70254"/>
                  </a:lnTo>
                  <a:lnTo>
                    <a:pt x="278768" y="69049"/>
                  </a:lnTo>
                  <a:lnTo>
                    <a:pt x="267847" y="68301"/>
                  </a:lnTo>
                  <a:lnTo>
                    <a:pt x="256901" y="68012"/>
                  </a:lnTo>
                  <a:lnTo>
                    <a:pt x="210712" y="72203"/>
                  </a:lnTo>
                  <a:lnTo>
                    <a:pt x="167244" y="84184"/>
                  </a:lnTo>
                  <a:lnTo>
                    <a:pt x="127221" y="103230"/>
                  </a:lnTo>
                  <a:lnTo>
                    <a:pt x="91367" y="128616"/>
                  </a:lnTo>
                  <a:lnTo>
                    <a:pt x="60407" y="159615"/>
                  </a:lnTo>
                  <a:lnTo>
                    <a:pt x="35065" y="195503"/>
                  </a:lnTo>
                  <a:lnTo>
                    <a:pt x="16067" y="235553"/>
                  </a:lnTo>
                  <a:lnTo>
                    <a:pt x="4137" y="279040"/>
                  </a:lnTo>
                  <a:lnTo>
                    <a:pt x="0" y="325237"/>
                  </a:lnTo>
                  <a:lnTo>
                    <a:pt x="1050" y="337140"/>
                  </a:lnTo>
                  <a:lnTo>
                    <a:pt x="3715" y="348729"/>
                  </a:lnTo>
                  <a:lnTo>
                    <a:pt x="7943" y="359841"/>
                  </a:lnTo>
                  <a:lnTo>
                    <a:pt x="13681" y="370312"/>
                  </a:lnTo>
                  <a:lnTo>
                    <a:pt x="19010" y="356867"/>
                  </a:lnTo>
                  <a:lnTo>
                    <a:pt x="25334" y="343883"/>
                  </a:lnTo>
                  <a:lnTo>
                    <a:pt x="48976" y="314279"/>
                  </a:lnTo>
                  <a:lnTo>
                    <a:pt x="68854" y="307676"/>
                  </a:lnTo>
                  <a:lnTo>
                    <a:pt x="106514" y="289601"/>
                  </a:lnTo>
                  <a:lnTo>
                    <a:pt x="140109" y="265283"/>
                  </a:lnTo>
                  <a:lnTo>
                    <a:pt x="168288" y="235444"/>
                  </a:lnTo>
                  <a:lnTo>
                    <a:pt x="183126" y="213913"/>
                  </a:lnTo>
                  <a:lnTo>
                    <a:pt x="188394" y="211069"/>
                  </a:lnTo>
                  <a:lnTo>
                    <a:pt x="210671" y="242193"/>
                  </a:lnTo>
                  <a:lnTo>
                    <a:pt x="207869" y="266172"/>
                  </a:lnTo>
                  <a:lnTo>
                    <a:pt x="196366" y="298353"/>
                  </a:lnTo>
                  <a:lnTo>
                    <a:pt x="190357" y="310072"/>
                  </a:lnTo>
                  <a:lnTo>
                    <a:pt x="213156" y="300349"/>
                  </a:lnTo>
                  <a:lnTo>
                    <a:pt x="257566" y="278402"/>
                  </a:lnTo>
                  <a:lnTo>
                    <a:pt x="304366" y="249503"/>
                  </a:lnTo>
                  <a:lnTo>
                    <a:pt x="350589" y="210654"/>
                  </a:lnTo>
                  <a:lnTo>
                    <a:pt x="374044" y="185466"/>
                  </a:lnTo>
                  <a:lnTo>
                    <a:pt x="377910" y="183503"/>
                  </a:lnTo>
                  <a:lnTo>
                    <a:pt x="417719" y="213343"/>
                  </a:lnTo>
                  <a:lnTo>
                    <a:pt x="458117" y="271624"/>
                  </a:lnTo>
                  <a:lnTo>
                    <a:pt x="480570" y="320959"/>
                  </a:lnTo>
                  <a:lnTo>
                    <a:pt x="496536" y="374679"/>
                  </a:lnTo>
                  <a:lnTo>
                    <a:pt x="503832" y="363416"/>
                  </a:lnTo>
                  <a:lnTo>
                    <a:pt x="509321" y="351256"/>
                  </a:lnTo>
                  <a:lnTo>
                    <a:pt x="512925" y="338411"/>
                  </a:lnTo>
                  <a:lnTo>
                    <a:pt x="514564" y="325097"/>
                  </a:lnTo>
                  <a:lnTo>
                    <a:pt x="510597" y="279897"/>
                  </a:lnTo>
                  <a:lnTo>
                    <a:pt x="498898" y="236591"/>
                  </a:lnTo>
                  <a:lnTo>
                    <a:pt x="479912" y="196126"/>
                  </a:lnTo>
                  <a:lnTo>
                    <a:pt x="454084" y="159450"/>
                  </a:lnTo>
                  <a:lnTo>
                    <a:pt x="421859" y="127510"/>
                  </a:lnTo>
                  <a:lnTo>
                    <a:pt x="478367" y="99404"/>
                  </a:lnTo>
                  <a:lnTo>
                    <a:pt x="480791" y="91591"/>
                  </a:lnTo>
                  <a:lnTo>
                    <a:pt x="474882" y="80332"/>
                  </a:lnTo>
                  <a:lnTo>
                    <a:pt x="469433" y="77628"/>
                  </a:lnTo>
                  <a:lnTo>
                    <a:pt x="392573" y="91451"/>
                  </a:lnTo>
                  <a:lnTo>
                    <a:pt x="413706" y="60840"/>
                  </a:lnTo>
                  <a:lnTo>
                    <a:pt x="413005" y="53809"/>
                  </a:lnTo>
                  <a:lnTo>
                    <a:pt x="403931" y="44994"/>
                  </a:lnTo>
                  <a:lnTo>
                    <a:pt x="396820" y="44593"/>
                  </a:lnTo>
                  <a:lnTo>
                    <a:pt x="353953" y="77027"/>
                  </a:lnTo>
                  <a:lnTo>
                    <a:pt x="312728" y="2163"/>
                  </a:lnTo>
                  <a:lnTo>
                    <a:pt x="304836" y="0"/>
                  </a:lnTo>
                  <a:close/>
                </a:path>
              </a:pathLst>
            </a:custGeom>
            <a:solidFill>
              <a:srgbClr val="0845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>
              <a:extLst>
                <a:ext uri="{FF2B5EF4-FFF2-40B4-BE49-F238E27FC236}">
                  <a16:creationId xmlns:a16="http://schemas.microsoft.com/office/drawing/2014/main" id="{82643A41-0B7B-3B0F-BE48-622D292A5AB1}"/>
                </a:ext>
              </a:extLst>
            </p:cNvPr>
            <p:cNvSpPr/>
            <p:nvPr/>
          </p:nvSpPr>
          <p:spPr>
            <a:xfrm>
              <a:off x="10303400" y="7142627"/>
              <a:ext cx="514984" cy="375285"/>
            </a:xfrm>
            <a:custGeom>
              <a:avLst/>
              <a:gdLst/>
              <a:ahLst/>
              <a:cxnLst/>
              <a:rect l="l" t="t" r="r" b="b"/>
              <a:pathLst>
                <a:path w="514984" h="375284">
                  <a:moveTo>
                    <a:pt x="40863" y="319528"/>
                  </a:moveTo>
                  <a:lnTo>
                    <a:pt x="42927" y="316924"/>
                  </a:lnTo>
                  <a:lnTo>
                    <a:pt x="45771" y="315081"/>
                  </a:lnTo>
                  <a:lnTo>
                    <a:pt x="48976" y="314279"/>
                  </a:lnTo>
                  <a:lnTo>
                    <a:pt x="68854" y="307676"/>
                  </a:lnTo>
                  <a:lnTo>
                    <a:pt x="106514" y="289601"/>
                  </a:lnTo>
                  <a:lnTo>
                    <a:pt x="140109" y="265283"/>
                  </a:lnTo>
                  <a:lnTo>
                    <a:pt x="168288" y="235444"/>
                  </a:lnTo>
                  <a:lnTo>
                    <a:pt x="183126" y="213913"/>
                  </a:lnTo>
                  <a:lnTo>
                    <a:pt x="188394" y="211069"/>
                  </a:lnTo>
                  <a:lnTo>
                    <a:pt x="210671" y="242193"/>
                  </a:lnTo>
                  <a:lnTo>
                    <a:pt x="207869" y="266172"/>
                  </a:lnTo>
                  <a:lnTo>
                    <a:pt x="196366" y="298353"/>
                  </a:lnTo>
                  <a:lnTo>
                    <a:pt x="194403" y="302560"/>
                  </a:lnTo>
                  <a:lnTo>
                    <a:pt x="192300" y="306466"/>
                  </a:lnTo>
                  <a:lnTo>
                    <a:pt x="190357" y="310072"/>
                  </a:lnTo>
                  <a:lnTo>
                    <a:pt x="213156" y="300349"/>
                  </a:lnTo>
                  <a:lnTo>
                    <a:pt x="257566" y="278402"/>
                  </a:lnTo>
                  <a:lnTo>
                    <a:pt x="304366" y="249503"/>
                  </a:lnTo>
                  <a:lnTo>
                    <a:pt x="350589" y="210654"/>
                  </a:lnTo>
                  <a:lnTo>
                    <a:pt x="374044" y="185466"/>
                  </a:lnTo>
                  <a:lnTo>
                    <a:pt x="377910" y="183503"/>
                  </a:lnTo>
                  <a:lnTo>
                    <a:pt x="382057" y="183263"/>
                  </a:lnTo>
                  <a:lnTo>
                    <a:pt x="386263" y="182942"/>
                  </a:lnTo>
                  <a:lnTo>
                    <a:pt x="390410" y="184425"/>
                  </a:lnTo>
                  <a:lnTo>
                    <a:pt x="417719" y="213343"/>
                  </a:lnTo>
                  <a:lnTo>
                    <a:pt x="458117" y="271624"/>
                  </a:lnTo>
                  <a:lnTo>
                    <a:pt x="480570" y="320959"/>
                  </a:lnTo>
                  <a:lnTo>
                    <a:pt x="496536" y="374679"/>
                  </a:lnTo>
                  <a:lnTo>
                    <a:pt x="503832" y="363416"/>
                  </a:lnTo>
                  <a:lnTo>
                    <a:pt x="509321" y="351256"/>
                  </a:lnTo>
                  <a:lnTo>
                    <a:pt x="512925" y="338411"/>
                  </a:lnTo>
                  <a:lnTo>
                    <a:pt x="514564" y="325097"/>
                  </a:lnTo>
                  <a:lnTo>
                    <a:pt x="510597" y="279897"/>
                  </a:lnTo>
                  <a:lnTo>
                    <a:pt x="498898" y="236591"/>
                  </a:lnTo>
                  <a:lnTo>
                    <a:pt x="479912" y="196126"/>
                  </a:lnTo>
                  <a:lnTo>
                    <a:pt x="454084" y="159450"/>
                  </a:lnTo>
                  <a:lnTo>
                    <a:pt x="421859" y="127510"/>
                  </a:lnTo>
                  <a:lnTo>
                    <a:pt x="472037" y="102729"/>
                  </a:lnTo>
                  <a:lnTo>
                    <a:pt x="478367" y="99404"/>
                  </a:lnTo>
                  <a:lnTo>
                    <a:pt x="480791" y="91591"/>
                  </a:lnTo>
                  <a:lnTo>
                    <a:pt x="477486" y="85281"/>
                  </a:lnTo>
                  <a:lnTo>
                    <a:pt x="474882" y="80332"/>
                  </a:lnTo>
                  <a:lnTo>
                    <a:pt x="469433" y="77628"/>
                  </a:lnTo>
                  <a:lnTo>
                    <a:pt x="463925" y="78529"/>
                  </a:lnTo>
                  <a:lnTo>
                    <a:pt x="392573" y="91451"/>
                  </a:lnTo>
                  <a:lnTo>
                    <a:pt x="410141" y="66069"/>
                  </a:lnTo>
                  <a:lnTo>
                    <a:pt x="413706" y="60840"/>
                  </a:lnTo>
                  <a:lnTo>
                    <a:pt x="413005" y="53809"/>
                  </a:lnTo>
                  <a:lnTo>
                    <a:pt x="408498" y="49381"/>
                  </a:lnTo>
                  <a:lnTo>
                    <a:pt x="403931" y="44994"/>
                  </a:lnTo>
                  <a:lnTo>
                    <a:pt x="396820" y="44593"/>
                  </a:lnTo>
                  <a:lnTo>
                    <a:pt x="391812" y="48480"/>
                  </a:lnTo>
                  <a:lnTo>
                    <a:pt x="353953" y="77027"/>
                  </a:lnTo>
                  <a:lnTo>
                    <a:pt x="316254" y="8373"/>
                  </a:lnTo>
                  <a:lnTo>
                    <a:pt x="312728" y="2163"/>
                  </a:lnTo>
                  <a:lnTo>
                    <a:pt x="304836" y="0"/>
                  </a:lnTo>
                  <a:lnTo>
                    <a:pt x="298626" y="3505"/>
                  </a:lnTo>
                  <a:lnTo>
                    <a:pt x="294039" y="6130"/>
                  </a:lnTo>
                  <a:lnTo>
                    <a:pt x="291515" y="11258"/>
                  </a:lnTo>
                  <a:lnTo>
                    <a:pt x="292216" y="16487"/>
                  </a:lnTo>
                  <a:lnTo>
                    <a:pt x="300469" y="71918"/>
                  </a:lnTo>
                  <a:lnTo>
                    <a:pt x="289648" y="70254"/>
                  </a:lnTo>
                  <a:lnTo>
                    <a:pt x="278768" y="69049"/>
                  </a:lnTo>
                  <a:lnTo>
                    <a:pt x="267847" y="68301"/>
                  </a:lnTo>
                  <a:lnTo>
                    <a:pt x="256901" y="68012"/>
                  </a:lnTo>
                  <a:lnTo>
                    <a:pt x="210712" y="72203"/>
                  </a:lnTo>
                  <a:lnTo>
                    <a:pt x="167244" y="84184"/>
                  </a:lnTo>
                  <a:lnTo>
                    <a:pt x="127221" y="103230"/>
                  </a:lnTo>
                  <a:lnTo>
                    <a:pt x="91367" y="128616"/>
                  </a:lnTo>
                  <a:lnTo>
                    <a:pt x="60407" y="159615"/>
                  </a:lnTo>
                  <a:lnTo>
                    <a:pt x="35065" y="195503"/>
                  </a:lnTo>
                  <a:lnTo>
                    <a:pt x="16067" y="235553"/>
                  </a:lnTo>
                  <a:lnTo>
                    <a:pt x="4137" y="279040"/>
                  </a:lnTo>
                  <a:lnTo>
                    <a:pt x="0" y="325237"/>
                  </a:lnTo>
                  <a:lnTo>
                    <a:pt x="1050" y="337140"/>
                  </a:lnTo>
                  <a:lnTo>
                    <a:pt x="3715" y="348729"/>
                  </a:lnTo>
                  <a:lnTo>
                    <a:pt x="7943" y="359841"/>
                  </a:lnTo>
                  <a:lnTo>
                    <a:pt x="13681" y="370312"/>
                  </a:lnTo>
                  <a:lnTo>
                    <a:pt x="19010" y="356867"/>
                  </a:lnTo>
                  <a:lnTo>
                    <a:pt x="25334" y="343883"/>
                  </a:lnTo>
                  <a:lnTo>
                    <a:pt x="32627" y="331418"/>
                  </a:lnTo>
                  <a:lnTo>
                    <a:pt x="40863" y="319528"/>
                  </a:lnTo>
                  <a:close/>
                </a:path>
              </a:pathLst>
            </a:custGeom>
            <a:ln w="15024">
              <a:solidFill>
                <a:srgbClr val="0845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64079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38829-26E7-E770-8378-474C1B4AF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9100"/>
            <a:ext cx="10972799" cy="1143000"/>
          </a:xfrm>
        </p:spPr>
        <p:txBody>
          <a:bodyPr>
            <a:normAutofit fontScale="90000"/>
          </a:bodyPr>
          <a:lstStyle/>
          <a:p>
            <a:r>
              <a:rPr lang="en-CA" sz="4900" dirty="0">
                <a:latin typeface="+mj-lt"/>
              </a:rPr>
              <a:t>Housing and Affordability Pressures</a:t>
            </a:r>
            <a:br>
              <a:rPr lang="en-CA" dirty="0">
                <a:latin typeface="+mj-lt"/>
              </a:rPr>
            </a:br>
            <a:endParaRPr lang="en-US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38DAC7-2048-EFFB-8FE3-F490EBF1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B959CF-C1F2-BD81-180E-C0E110A8B230}"/>
              </a:ext>
            </a:extLst>
          </p:cNvPr>
          <p:cNvCxnSpPr>
            <a:cxnSpLocks/>
          </p:cNvCxnSpPr>
          <p:nvPr/>
        </p:nvCxnSpPr>
        <p:spPr>
          <a:xfrm>
            <a:off x="533400" y="1181100"/>
            <a:ext cx="2209800" cy="0"/>
          </a:xfrm>
          <a:prstGeom prst="line">
            <a:avLst/>
          </a:prstGeom>
          <a:ln w="28575">
            <a:solidFill>
              <a:srgbClr val="18B7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26FCC78-597D-A550-F47A-D26EDC7ACED3}"/>
              </a:ext>
            </a:extLst>
          </p:cNvPr>
          <p:cNvSpPr txBox="1"/>
          <p:nvPr/>
        </p:nvSpPr>
        <p:spPr>
          <a:xfrm>
            <a:off x="0" y="1257300"/>
            <a:ext cx="10286999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endParaRPr lang="en-US" sz="2600" dirty="0"/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600" dirty="0"/>
              <a:t>1 in 4 seniors live on incomes </a:t>
            </a:r>
            <a:r>
              <a:rPr lang="en-US" sz="2600" b="1" dirty="0"/>
              <a:t>less than $24,000</a:t>
            </a:r>
          </a:p>
          <a:p>
            <a:pPr lvl="1"/>
            <a:endParaRPr lang="en-US" sz="26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b="1" dirty="0"/>
              <a:t>Half of B.C. seniors </a:t>
            </a:r>
            <a:r>
              <a:rPr lang="en-US" sz="2600" dirty="0"/>
              <a:t>live on </a:t>
            </a:r>
            <a:r>
              <a:rPr lang="en-US" sz="2600" b="1" dirty="0"/>
              <a:t>less than $37,000 </a:t>
            </a:r>
            <a:r>
              <a:rPr lang="en-US" sz="2600" dirty="0"/>
              <a:t>a year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sz="2600" dirty="0"/>
              <a:t> by comparison, prime working-age income is nearly </a:t>
            </a:r>
            <a:r>
              <a:rPr lang="en-US" sz="2600" b="1" dirty="0"/>
              <a:t>$63,000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endParaRPr lang="en-US" sz="2600" b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/>
              <a:t>Applications for seniors subsidized housing increased</a:t>
            </a:r>
            <a:r>
              <a:rPr lang="en-US" sz="2600" b="1" dirty="0"/>
              <a:t> 52% over six years.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sz="2600" b="1" dirty="0"/>
              <a:t>Only 7% </a:t>
            </a:r>
            <a:r>
              <a:rPr lang="en-US" sz="2600" dirty="0"/>
              <a:t>of applicants received a unit last year</a:t>
            </a:r>
            <a:br>
              <a:rPr lang="en-US" sz="2600" dirty="0"/>
            </a:br>
            <a:r>
              <a:rPr lang="en-US" sz="2600" dirty="0"/>
              <a:t>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600" dirty="0"/>
              <a:t>Housing subsidies like Shelter Aid for Elderly Renters not keeping pace with rising rents</a:t>
            </a:r>
          </a:p>
          <a:p>
            <a:pPr marL="1943100" lvl="3" indent="-571500">
              <a:buFont typeface="Courier New" panose="02070309020205020404" pitchFamily="49" charset="0"/>
              <a:buChar char="o"/>
            </a:pPr>
            <a:endParaRPr lang="en-US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lvl="3"/>
            <a:endParaRPr lang="en-US" sz="2800" dirty="0"/>
          </a:p>
        </p:txBody>
      </p:sp>
      <p:pic>
        <p:nvPicPr>
          <p:cNvPr id="17" name="Picture 16" descr="A person in a black hat and brown jacket&#10;&#10;Description automatically generated">
            <a:extLst>
              <a:ext uri="{FF2B5EF4-FFF2-40B4-BE49-F238E27FC236}">
                <a16:creationId xmlns:a16="http://schemas.microsoft.com/office/drawing/2014/main" id="{AD2D628F-FE0E-0990-ECFD-1241D9E0E8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88" r="44535"/>
          <a:stretch/>
        </p:blipFill>
        <p:spPr>
          <a:xfrm>
            <a:off x="11734800" y="876300"/>
            <a:ext cx="6553201" cy="9410700"/>
          </a:xfrm>
          <a:prstGeom prst="rect">
            <a:avLst/>
          </a:prstGeom>
        </p:spPr>
      </p:pic>
      <p:pic>
        <p:nvPicPr>
          <p:cNvPr id="13" name="Picture 12" descr="A person in a store&#10;&#10;Description automatically generated">
            <a:extLst>
              <a:ext uri="{FF2B5EF4-FFF2-40B4-BE49-F238E27FC236}">
                <a16:creationId xmlns:a16="http://schemas.microsoft.com/office/drawing/2014/main" id="{13CDBF34-C9DC-EACC-63FA-7C79E23D2B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1" t="8755" r="33192" b="284"/>
          <a:stretch/>
        </p:blipFill>
        <p:spPr>
          <a:xfrm>
            <a:off x="11430000" y="876300"/>
            <a:ext cx="6858000" cy="941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72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0990F7-C03B-BEF7-FD98-BFB3518EE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7918126-3D83-6FB2-3BAF-7601C414623B}"/>
              </a:ext>
            </a:extLst>
          </p:cNvPr>
          <p:cNvSpPr txBox="1">
            <a:spLocks/>
          </p:cNvSpPr>
          <p:nvPr/>
        </p:nvSpPr>
        <p:spPr>
          <a:xfrm>
            <a:off x="381000" y="381000"/>
            <a:ext cx="12420601" cy="1143000"/>
          </a:xfrm>
          <a:prstGeom prst="rect">
            <a:avLst/>
          </a:prstGeom>
          <a:noFill/>
        </p:spPr>
        <p:txBody>
          <a:bodyPr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8454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/>
              <a:t>Ageing in Place: Home Support Under Strain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E4990D-133C-27F8-CA95-CAEBF7199A0F}"/>
              </a:ext>
            </a:extLst>
          </p:cNvPr>
          <p:cNvCxnSpPr/>
          <p:nvPr/>
        </p:nvCxnSpPr>
        <p:spPr>
          <a:xfrm flipH="1">
            <a:off x="533400" y="1257300"/>
            <a:ext cx="1935119" cy="0"/>
          </a:xfrm>
          <a:prstGeom prst="line">
            <a:avLst/>
          </a:prstGeom>
          <a:ln w="28575">
            <a:solidFill>
              <a:srgbClr val="18B7A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A9110B1-03F9-EA83-940A-9688A87F788F}"/>
              </a:ext>
            </a:extLst>
          </p:cNvPr>
          <p:cNvSpPr txBox="1"/>
          <p:nvPr/>
        </p:nvSpPr>
        <p:spPr>
          <a:xfrm>
            <a:off x="685800" y="1798813"/>
            <a:ext cx="9829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/>
              <a:t>Over the last 6 years:</a:t>
            </a:r>
            <a:endParaRPr lang="en-CA" sz="2800" b="1" dirty="0">
              <a:solidFill>
                <a:srgbClr val="08454F"/>
              </a:solidFill>
            </a:endParaRPr>
          </a:p>
          <a:p>
            <a:endParaRPr lang="en-CA" sz="2800" b="1" dirty="0"/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CA" sz="2800" b="1" dirty="0"/>
              <a:t>16%</a:t>
            </a:r>
            <a:r>
              <a:rPr lang="en-CA" sz="2800" b="1" dirty="0">
                <a:sym typeface="Wingdings" panose="05000000000000000000" pitchFamily="2" charset="2"/>
              </a:rPr>
              <a:t> </a:t>
            </a:r>
            <a:r>
              <a:rPr lang="en-CA" sz="2800" dirty="0">
                <a:sym typeface="Wingdings" panose="05000000000000000000" pitchFamily="2" charset="2"/>
              </a:rPr>
              <a:t>in people receiving home support</a:t>
            </a:r>
          </a:p>
          <a:p>
            <a:endParaRPr lang="en-CA" sz="2800" dirty="0">
              <a:sym typeface="Wingdings" panose="05000000000000000000" pitchFamily="2" charset="2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CA" sz="2800" b="1" dirty="0">
                <a:sym typeface="Wingdings" panose="05000000000000000000" pitchFamily="2" charset="2"/>
              </a:rPr>
              <a:t>7% </a:t>
            </a:r>
            <a:r>
              <a:rPr lang="en-CA" sz="2800" dirty="0">
                <a:sym typeface="Wingdings" panose="05000000000000000000" pitchFamily="2" charset="2"/>
              </a:rPr>
              <a:t>in client rate per 1,000 population (75+)</a:t>
            </a:r>
          </a:p>
          <a:p>
            <a:endParaRPr lang="en-CA" sz="2800" dirty="0">
              <a:sym typeface="Wingdings" panose="05000000000000000000" pitchFamily="2" charset="2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CA" sz="2800" dirty="0">
                <a:sym typeface="Wingdings" panose="05000000000000000000" pitchFamily="2" charset="2"/>
              </a:rPr>
              <a:t>A senior earning </a:t>
            </a:r>
            <a:r>
              <a:rPr lang="en-CA" sz="2800" b="1" dirty="0">
                <a:sym typeface="Wingdings" panose="05000000000000000000" pitchFamily="2" charset="2"/>
              </a:rPr>
              <a:t>$30,000 </a:t>
            </a:r>
            <a:r>
              <a:rPr lang="en-CA" sz="2800" dirty="0">
                <a:sym typeface="Wingdings" panose="05000000000000000000" pitchFamily="2" charset="2"/>
              </a:rPr>
              <a:t>per</a:t>
            </a:r>
            <a:r>
              <a:rPr lang="en-CA" sz="2800" b="1" dirty="0">
                <a:sym typeface="Wingdings" panose="05000000000000000000" pitchFamily="2" charset="2"/>
              </a:rPr>
              <a:t> </a:t>
            </a:r>
            <a:r>
              <a:rPr lang="en-CA" sz="2800" dirty="0">
                <a:sym typeface="Wingdings" panose="05000000000000000000" pitchFamily="2" charset="2"/>
              </a:rPr>
              <a:t>year, will pay about </a:t>
            </a:r>
            <a:r>
              <a:rPr lang="en-CA" sz="2800" b="1" dirty="0">
                <a:sym typeface="Wingdings" panose="05000000000000000000" pitchFamily="2" charset="2"/>
              </a:rPr>
              <a:t>$9,000 </a:t>
            </a:r>
            <a:r>
              <a:rPr lang="en-CA" sz="2800" dirty="0">
                <a:sym typeface="Wingdings" panose="05000000000000000000" pitchFamily="2" charset="2"/>
              </a:rPr>
              <a:t>annually for 1 hour of home support per day </a:t>
            </a:r>
            <a:br>
              <a:rPr lang="en-CA" sz="2800" dirty="0">
                <a:sym typeface="Wingdings" panose="05000000000000000000" pitchFamily="2" charset="2"/>
              </a:rPr>
            </a:br>
            <a:r>
              <a:rPr lang="en-CA" sz="2800" i="1" dirty="0">
                <a:sym typeface="Wingdings" panose="05000000000000000000" pitchFamily="2" charset="2"/>
              </a:rPr>
              <a:t>(nearly 30% of income)</a:t>
            </a:r>
          </a:p>
          <a:p>
            <a:endParaRPr lang="en-CA" sz="2800" dirty="0">
              <a:sym typeface="Wingdings" panose="05000000000000000000" pitchFamily="2" charset="2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>
                <a:sym typeface="Wingdings" panose="05000000000000000000" pitchFamily="2" charset="2"/>
              </a:rPr>
              <a:t>Most provinces </a:t>
            </a:r>
            <a:r>
              <a:rPr lang="en-US" sz="2800" b="1" dirty="0">
                <a:sym typeface="Wingdings" panose="05000000000000000000" pitchFamily="2" charset="2"/>
              </a:rPr>
              <a:t>do not charge for home support, </a:t>
            </a:r>
            <a:r>
              <a:rPr lang="en-US" sz="2800" dirty="0">
                <a:sym typeface="Wingdings" panose="05000000000000000000" pitchFamily="2" charset="2"/>
              </a:rPr>
              <a:t>incl. Ontario and Alberta</a:t>
            </a: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0321BB8B-F73B-6CE3-1F3F-58F62C67AF63}"/>
              </a:ext>
            </a:extLst>
          </p:cNvPr>
          <p:cNvSpPr/>
          <p:nvPr/>
        </p:nvSpPr>
        <p:spPr>
          <a:xfrm>
            <a:off x="11371706" y="952500"/>
            <a:ext cx="6916294" cy="9334500"/>
          </a:xfrm>
          <a:custGeom>
            <a:avLst/>
            <a:gdLst/>
            <a:ahLst/>
            <a:cxnLst/>
            <a:rect l="l" t="t" r="r" b="b"/>
            <a:pathLst>
              <a:path w="12340544" h="8229600">
                <a:moveTo>
                  <a:pt x="0" y="0"/>
                </a:moveTo>
                <a:lnTo>
                  <a:pt x="12340543" y="0"/>
                </a:lnTo>
                <a:lnTo>
                  <a:pt x="123405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4381" t="-382" r="-48776"/>
            </a:stretch>
          </a:blipFill>
        </p:spPr>
        <p:txBody>
          <a:bodyPr/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891728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AE012-B8CD-F6E5-807C-022688A55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439AD-9CF8-D2A5-C9C7-A5E2812AA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300"/>
            <a:ext cx="12725400" cy="1143000"/>
          </a:xfrm>
        </p:spPr>
        <p:txBody>
          <a:bodyPr>
            <a:normAutofit/>
          </a:bodyPr>
          <a:lstStyle/>
          <a:p>
            <a:r>
              <a:rPr lang="en-CA" dirty="0"/>
              <a:t>Falling Short of Long-Term Care Targets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F37A29-34BD-EFEC-BE59-31A26641C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5DA7A81-8E04-575F-12CA-34137FF9A45D}"/>
              </a:ext>
            </a:extLst>
          </p:cNvPr>
          <p:cNvCxnSpPr>
            <a:cxnSpLocks/>
          </p:cNvCxnSpPr>
          <p:nvPr/>
        </p:nvCxnSpPr>
        <p:spPr>
          <a:xfrm>
            <a:off x="609600" y="1104900"/>
            <a:ext cx="2362200" cy="0"/>
          </a:xfrm>
          <a:prstGeom prst="line">
            <a:avLst/>
          </a:prstGeom>
          <a:ln w="28575">
            <a:solidFill>
              <a:srgbClr val="18B7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52A8B80-FE1A-A0F9-9FE8-E35D7A721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2638678"/>
            <a:ext cx="10703397" cy="42893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DC487F-4F3C-F785-2EB5-EA0D34CE6EC7}"/>
              </a:ext>
            </a:extLst>
          </p:cNvPr>
          <p:cNvSpPr txBox="1"/>
          <p:nvPr/>
        </p:nvSpPr>
        <p:spPr>
          <a:xfrm>
            <a:off x="6974758" y="7059589"/>
            <a:ext cx="1036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MINISTRY OF HEALTH PROJECTED PUBLICLY-SUBSIDIZED LONG-TERM CARE BED DEMAND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5A9530-A35A-1267-6CB5-2DC95CA2D9D1}"/>
              </a:ext>
            </a:extLst>
          </p:cNvPr>
          <p:cNvSpPr/>
          <p:nvPr/>
        </p:nvSpPr>
        <p:spPr>
          <a:xfrm>
            <a:off x="999872" y="2628900"/>
            <a:ext cx="5181600" cy="4289377"/>
          </a:xfrm>
          <a:prstGeom prst="rect">
            <a:avLst/>
          </a:prstGeom>
          <a:solidFill>
            <a:srgbClr val="0845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D1B82A-FF95-61B5-7A63-E52C4A1959D1}"/>
              </a:ext>
            </a:extLst>
          </p:cNvPr>
          <p:cNvSpPr txBox="1"/>
          <p:nvPr/>
        </p:nvSpPr>
        <p:spPr>
          <a:xfrm>
            <a:off x="1262631" y="3250094"/>
            <a:ext cx="4953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AFCF7"/>
                </a:solidFill>
              </a:rPr>
              <a:t>Since 2019/20:</a:t>
            </a:r>
          </a:p>
          <a:p>
            <a:pPr lvl="0"/>
            <a:r>
              <a:rPr lang="en-US" sz="2800" dirty="0">
                <a:solidFill>
                  <a:srgbClr val="FAFCF7"/>
                </a:solidFill>
              </a:rPr>
              <a:t>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AFCF7"/>
                </a:solidFill>
              </a:rPr>
              <a:t>5%</a:t>
            </a:r>
            <a:r>
              <a:rPr lang="en-CA" sz="2800" b="1" dirty="0">
                <a:solidFill>
                  <a:srgbClr val="FAFCF7"/>
                </a:solidFill>
                <a:sym typeface="Wingdings" panose="05000000000000000000" pitchFamily="2" charset="2"/>
              </a:rPr>
              <a:t></a:t>
            </a:r>
            <a:r>
              <a:rPr lang="en-US" sz="2800" dirty="0">
                <a:solidFill>
                  <a:srgbClr val="FAFCF7"/>
                </a:solidFill>
              </a:rPr>
              <a:t> in the number of long-term care beds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AFCF7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AFCF7"/>
                </a:solidFill>
              </a:rPr>
              <a:t>19%</a:t>
            </a:r>
            <a:r>
              <a:rPr lang="en-CA" sz="2800" b="1" dirty="0">
                <a:solidFill>
                  <a:srgbClr val="FAFCF7"/>
                </a:solidFill>
                <a:sym typeface="Wingdings" panose="05000000000000000000" pitchFamily="2" charset="2"/>
              </a:rPr>
              <a:t></a:t>
            </a:r>
            <a:r>
              <a:rPr lang="en-US" sz="2800" dirty="0">
                <a:solidFill>
                  <a:srgbClr val="FAFCF7"/>
                </a:solidFill>
              </a:rPr>
              <a:t> in the population of seniors 65+</a:t>
            </a:r>
          </a:p>
          <a:p>
            <a:pPr lvl="0"/>
            <a:endParaRPr lang="en-US" sz="2800" dirty="0">
              <a:solidFill>
                <a:srgbClr val="FAFC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538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9B4549-91A4-E60F-4F1B-65B2F563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A0B6BC-0CBB-49B0-C1CE-181918D283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2" t="-58" r="13981" b="1229"/>
          <a:stretch>
            <a:fillRect/>
          </a:stretch>
        </p:blipFill>
        <p:spPr>
          <a:xfrm>
            <a:off x="11506200" y="947057"/>
            <a:ext cx="6781800" cy="933994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1AD0A22-A8C6-F852-8230-3921492A298C}"/>
              </a:ext>
            </a:extLst>
          </p:cNvPr>
          <p:cNvSpPr txBox="1">
            <a:spLocks/>
          </p:cNvSpPr>
          <p:nvPr/>
        </p:nvSpPr>
        <p:spPr>
          <a:xfrm>
            <a:off x="457200" y="381000"/>
            <a:ext cx="127254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8454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/>
              <a:t>Hospitals Under Pressure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EB31B8-26A8-B576-8ED3-8AD8C5098FC4}"/>
              </a:ext>
            </a:extLst>
          </p:cNvPr>
          <p:cNvCxnSpPr>
            <a:cxnSpLocks/>
          </p:cNvCxnSpPr>
          <p:nvPr/>
        </p:nvCxnSpPr>
        <p:spPr>
          <a:xfrm>
            <a:off x="609600" y="1257300"/>
            <a:ext cx="2362200" cy="0"/>
          </a:xfrm>
          <a:prstGeom prst="line">
            <a:avLst/>
          </a:prstGeom>
          <a:ln w="28575">
            <a:solidFill>
              <a:srgbClr val="18B7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34F97CC-DE2E-D279-4931-9004F53658D5}"/>
              </a:ext>
            </a:extLst>
          </p:cNvPr>
          <p:cNvSpPr txBox="1"/>
          <p:nvPr/>
        </p:nvSpPr>
        <p:spPr>
          <a:xfrm>
            <a:off x="457200" y="1838698"/>
            <a:ext cx="1052934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CA" sz="2800" dirty="0"/>
              <a:t>20,449 alternate level of care (ALC) patients 65+ last year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CA" sz="2800" b="1" dirty="0"/>
              <a:t>14%</a:t>
            </a:r>
            <a:r>
              <a:rPr lang="en-CA" sz="2800" b="1" dirty="0">
                <a:sym typeface="Wingdings" panose="05000000000000000000" pitchFamily="2" charset="2"/>
              </a:rPr>
              <a:t></a:t>
            </a:r>
            <a:r>
              <a:rPr lang="en-CA" sz="2800" dirty="0"/>
              <a:t> over six years </a:t>
            </a:r>
          </a:p>
          <a:p>
            <a:pPr lvl="1"/>
            <a:br>
              <a:rPr lang="en-CA" sz="2800" dirty="0"/>
            </a:br>
            <a:endParaRPr lang="en-CA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5,900</a:t>
            </a:r>
            <a:r>
              <a:rPr lang="en-US" sz="2800" dirty="0"/>
              <a:t> ALC patients (65+) waited in hospital for a long-term care bed (2024/25)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800" dirty="0"/>
              <a:t>average hospital stay </a:t>
            </a:r>
            <a:r>
              <a:rPr lang="en-US" sz="2800" b="1" dirty="0"/>
              <a:t>38 days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800" b="1" dirty="0"/>
              <a:t>5 days longer </a:t>
            </a:r>
            <a:r>
              <a:rPr lang="en-US" sz="2800" dirty="0"/>
              <a:t>than six years ago</a:t>
            </a:r>
            <a:br>
              <a:rPr lang="en-US" dirty="0"/>
            </a:b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03587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en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S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4B5AC"/>
      </a:accent1>
      <a:accent2>
        <a:srgbClr val="00454F"/>
      </a:accent2>
      <a:accent3>
        <a:srgbClr val="A1CD41"/>
      </a:accent3>
      <a:accent4>
        <a:srgbClr val="3D7A3A"/>
      </a:accent4>
      <a:accent5>
        <a:srgbClr val="414042"/>
      </a:accent5>
      <a:accent6>
        <a:srgbClr val="70AD47"/>
      </a:accent6>
      <a:hlink>
        <a:srgbClr val="0563C1"/>
      </a:hlink>
      <a:folHlink>
        <a:srgbClr val="954F72"/>
      </a:folHlink>
    </a:clrScheme>
    <a:fontScheme name="Open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pen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28644</TotalTime>
  <Words>1018</Words>
  <Application>Microsoft Office PowerPoint</Application>
  <PresentationFormat>Custom</PresentationFormat>
  <Paragraphs>199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Courier New</vt:lpstr>
      <vt:lpstr>Codec Pro ExtraBold Italics</vt:lpstr>
      <vt:lpstr>Open Sans ExtraBold</vt:lpstr>
      <vt:lpstr>Open Sans</vt:lpstr>
      <vt:lpstr>Arial</vt:lpstr>
      <vt:lpstr>Lato</vt:lpstr>
      <vt:lpstr>Open Sans ExtraBold</vt:lpstr>
      <vt:lpstr>Calibri</vt:lpstr>
      <vt:lpstr>BCSans</vt:lpstr>
      <vt:lpstr>Wingdings</vt:lpstr>
      <vt:lpstr>Open Sans </vt:lpstr>
      <vt:lpstr>Office Theme</vt:lpstr>
      <vt:lpstr>Custom Design</vt:lpstr>
      <vt:lpstr>1_Custom Design</vt:lpstr>
      <vt:lpstr>PowerPoint Presentation</vt:lpstr>
      <vt:lpstr>PowerPoint Presentation</vt:lpstr>
      <vt:lpstr>PowerPoint Presentation</vt:lpstr>
      <vt:lpstr>Snapshot of B.C. Seniors</vt:lpstr>
      <vt:lpstr>Snapshot of B.C. Seniors</vt:lpstr>
      <vt:lpstr>Housing and Affordability Pressures </vt:lpstr>
      <vt:lpstr>PowerPoint Presentation</vt:lpstr>
      <vt:lpstr>Falling Short of Long-Term Care Targets</vt:lpstr>
      <vt:lpstr>PowerPoint Presentation</vt:lpstr>
      <vt:lpstr>Cost of Keeping Seniors in Hospital</vt:lpstr>
      <vt:lpstr>Domino Effect of Long-Term Care Wait Times</vt:lpstr>
      <vt:lpstr>Senior Drivers in B.C.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UBC Presentation July 19</dc:title>
  <dc:creator>Parent, Gabrielle HLTH:EX</dc:creator>
  <cp:lastModifiedBy>Lahaye, Jocelyne HLTH:EX</cp:lastModifiedBy>
  <cp:revision>419</cp:revision>
  <cp:lastPrinted>2025-09-02T21:24:44Z</cp:lastPrinted>
  <dcterms:created xsi:type="dcterms:W3CDTF">2006-08-16T00:00:00Z</dcterms:created>
  <dcterms:modified xsi:type="dcterms:W3CDTF">2026-04-08T20:50:54Z</dcterms:modified>
  <dc:identifier>DAEkSIIK0Qs</dc:identifier>
</cp:coreProperties>
</file>